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792" r:id="rId1"/>
    <p:sldMasterId id="2147483793" r:id="rId2"/>
    <p:sldMasterId id="2147483794" r:id="rId3"/>
    <p:sldMasterId id="2147483795" r:id="rId4"/>
  </p:sldMasterIdLst>
  <p:notesMasterIdLst>
    <p:notesMasterId r:id="rId5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04" r:id="rId15"/>
    <p:sldId id="307" r:id="rId16"/>
    <p:sldId id="305" r:id="rId17"/>
    <p:sldId id="306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02" r:id="rId51"/>
    <p:sldId id="303" r:id="rId52"/>
  </p:sldIdLst>
  <p:sldSz cx="9898063" cy="6850063"/>
  <p:notesSz cx="9940925" cy="6807200"/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orient="horz" pos="1628">
          <p15:clr>
            <a:srgbClr val="A4A3A4"/>
          </p15:clr>
        </p15:guide>
        <p15:guide id="3" pos="31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>
          <p15:clr>
            <a:srgbClr val="A4A3A4"/>
          </p15:clr>
        </p15:guide>
        <p15:guide id="2" pos="312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0" autoAdjust="0"/>
    <p:restoredTop sz="93364"/>
  </p:normalViewPr>
  <p:slideViewPr>
    <p:cSldViewPr>
      <p:cViewPr varScale="1">
        <p:scale>
          <a:sx n="99" d="100"/>
          <a:sy n="99" d="100"/>
        </p:scale>
        <p:origin x="354" y="90"/>
      </p:cViewPr>
      <p:guideLst>
        <p:guide orient="horz" pos="2150"/>
        <p:guide orient="horz" pos="1628"/>
        <p:guide pos="311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42"/>
        <p:guide pos="312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616" cy="34032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0736" y="0"/>
            <a:ext cx="4307616" cy="34032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126372" y="510488"/>
            <a:ext cx="3687908" cy="255244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065" y="3233093"/>
            <a:ext cx="7952522" cy="306293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006"/>
            <a:ext cx="4307616" cy="34032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0736" y="6465006"/>
            <a:ext cx="4307616" cy="34032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125788" y="511175"/>
            <a:ext cx="3687762" cy="2551113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380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239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13" y="274566"/>
            <a:ext cx="8913779" cy="114280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213" y="6244082"/>
            <a:ext cx="2310957" cy="4761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2732D36C-67C4-484E-9C37-BE8B5CA18F69}" type="datetime1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cs typeface="+mn-cs"/>
              </a:rPr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5/24/2023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3937" y="6244082"/>
            <a:ext cx="3136330" cy="4761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7979" y="6244082"/>
            <a:ext cx="2311012" cy="4761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0F9C0B69-7F32-4AFE-B743-7ABB41F902BE}" type="slidenum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  <a:cs typeface="+mn-cs"/>
              </a:rPr>
              <a:pPr marL="0" lvl="0" indent="0" algn="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41423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2905AB-8CCB-4861-92FD-2BD66FCD8714}" type="datetime1">
              <a: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pPr marL="0" lvl="0" indent="0" algn="l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2023-05-24</a:t>
            </a:fld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9214F8B-7E96-43BC-8004-794385533AC2}" type="slidenum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rPr>
              <a:pPr marL="0" lvl="0" indent="0" algn="r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027151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fld id="{F3B3D64C-323B-42D0-A86A-44921F964BCB}" type="datetime1"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t>2023-05-24</a:t>
            </a:fld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fld id="{DF4CA2BE-1233-4BB0-ABBC-6A520FDDCE48}" type="slidenum">
              <a:rPr kumimoji="1" lang="en-US" altLang="ko-KR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ko-KR" sz="1200" b="0" i="0" u="none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2" name="직선 연결선 2051"/>
          <p:cNvCxnSpPr/>
          <p:nvPr/>
        </p:nvCxnSpPr>
        <p:spPr>
          <a:xfrm>
            <a:off x="0" y="547569"/>
            <a:ext cx="9901023" cy="0"/>
          </a:xfrm>
          <a:prstGeom prst="line">
            <a:avLst/>
          </a:prstGeom>
          <a:noFill/>
          <a:ln w="19145" cap="flat" cmpd="sng" algn="ctr">
            <a:solidFill>
              <a:srgbClr val="FF0000">
                <a:alpha val="76080"/>
              </a:srgbClr>
            </a:solidFill>
            <a:prstDash val="solid"/>
            <a:round/>
          </a:ln>
        </p:spPr>
      </p:cxnSp>
      <p:cxnSp>
        <p:nvCxnSpPr>
          <p:cNvPr id="2053" name="직선 연결선 2052"/>
          <p:cNvCxnSpPr/>
          <p:nvPr/>
        </p:nvCxnSpPr>
        <p:spPr>
          <a:xfrm>
            <a:off x="0" y="6520268"/>
            <a:ext cx="9901023" cy="0"/>
          </a:xfrm>
          <a:prstGeom prst="line">
            <a:avLst/>
          </a:prstGeom>
          <a:noFill/>
          <a:ln w="9544" cap="flat" cmpd="sng" algn="ctr">
            <a:solidFill>
              <a:srgbClr val="808080">
                <a:alpha val="100000"/>
              </a:srgbClr>
            </a:solidFill>
            <a:prstDash val="solid"/>
            <a:round/>
          </a:ln>
        </p:spPr>
      </p:cxnSp>
      <p:sp>
        <p:nvSpPr>
          <p:cNvPr id="2054" name="TextBox 2053"/>
          <p:cNvSpPr txBox="1"/>
          <p:nvPr/>
        </p:nvSpPr>
        <p:spPr>
          <a:xfrm>
            <a:off x="79370" y="6550409"/>
            <a:ext cx="1898020" cy="24604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i="0" u="none" baseline="0">
                <a:solidFill>
                  <a:srgbClr val="808080">
                    <a:alpha val="100000"/>
                  </a:srgbClr>
                </a:solidFill>
                <a:latin typeface="돋움"/>
                <a:ea typeface="돋움"/>
              </a:rPr>
              <a:t>문의는 </a:t>
            </a:r>
            <a:r>
              <a:rPr kumimoji="1" lang="en-US" altLang="ko-KR" sz="1000" b="1" i="0" u="none" baseline="0">
                <a:solidFill>
                  <a:srgbClr val="808080">
                    <a:alpha val="100000"/>
                  </a:srgbClr>
                </a:solidFill>
                <a:latin typeface="돋움"/>
                <a:ea typeface="돋움"/>
              </a:rPr>
              <a:t>dlddld4495naver.com</a:t>
            </a: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3650" y="273003"/>
            <a:ext cx="8908979" cy="114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굴림"/>
                <a:ea typeface="굴림"/>
                <a:sym typeface="굴림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29884" y="3979119"/>
            <a:ext cx="4371181" cy="2195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마스터 텍스트 스타일을 편집합니다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97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08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64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TextBox 7176"/>
          <p:cNvSpPr txBox="1">
            <a:spLocks noGrp="1"/>
          </p:cNvSpPr>
          <p:nvPr/>
        </p:nvSpPr>
        <p:spPr>
          <a:xfrm>
            <a:off x="493650" y="6240901"/>
            <a:ext cx="231095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78" name="TextBox 7177"/>
          <p:cNvSpPr txBox="1">
            <a:spLocks noGrp="1"/>
          </p:cNvSpPr>
          <p:nvPr/>
        </p:nvSpPr>
        <p:spPr>
          <a:xfrm>
            <a:off x="3382318" y="6240901"/>
            <a:ext cx="313476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12" name="선 9311"/>
          <p:cNvCxnSpPr/>
          <p:nvPr/>
        </p:nvCxnSpPr>
        <p:spPr>
          <a:xfrm flipV="1">
            <a:off x="3724895" y="2971278"/>
            <a:ext cx="5798355" cy="57803"/>
          </a:xfrm>
          <a:prstGeom prst="line">
            <a:avLst/>
          </a:prstGeom>
          <a:noFill/>
          <a:ln w="28634" cap="flat" cmpd="sng" algn="ctr">
            <a:solidFill>
              <a:srgbClr val="80808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</p:cxnSp>
      <p:sp>
        <p:nvSpPr>
          <p:cNvPr id="9313" name="가로 글상자 9312"/>
          <p:cNvSpPr txBox="1"/>
          <p:nvPr/>
        </p:nvSpPr>
        <p:spPr>
          <a:xfrm>
            <a:off x="3845827" y="3029081"/>
            <a:ext cx="5725035" cy="7919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/>
          <a:p>
            <a:pPr marL="0" lvl="0" indent="0" algn="r" rtl="0" eaLnBrk="0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0" i="0" u="none" baseline="0" dirty="0" smtClean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</a:rPr>
              <a:t>스토리보드 </a:t>
            </a:r>
            <a:r>
              <a:rPr kumimoji="0" lang="ko-KR" altLang="en-US" sz="2000" b="0" i="0" u="none" baseline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</a:rPr>
              <a:t>분류</a:t>
            </a:r>
            <a:endParaRPr kumimoji="1" lang="en-US" altLang="ko-KR" sz="2000" b="0" i="0" u="none" dirty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9314" name="직사각형 9313"/>
          <p:cNvSpPr>
            <a:spLocks noGrp="1"/>
          </p:cNvSpPr>
          <p:nvPr/>
        </p:nvSpPr>
        <p:spPr>
          <a:xfrm>
            <a:off x="717422" y="2347461"/>
            <a:ext cx="8805828" cy="434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 smtClean="0">
                <a:solidFill>
                  <a:srgbClr val="808080">
                    <a:alpha val="100000"/>
                  </a:srgbClr>
                </a:solidFill>
                <a:latin typeface="HY견고딕"/>
                <a:ea typeface="HY견고딕"/>
              </a:rPr>
              <a:t>함안 문화관광 웹 애플리케이션</a:t>
            </a:r>
            <a:endParaRPr kumimoji="0" lang="ko-KR" altLang="en-US" sz="3200" b="0" i="0" u="none" strike="noStrike" kern="1200" cap="none" spc="0" normalizeH="0" baseline="0" dirty="0">
              <a:solidFill>
                <a:srgbClr val="808080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graphicFrame>
        <p:nvGraphicFramePr>
          <p:cNvPr id="9315" name="표 9314"/>
          <p:cNvGraphicFramePr>
            <a:graphicFrameLocks noGrp="1"/>
          </p:cNvGraphicFramePr>
          <p:nvPr/>
        </p:nvGraphicFramePr>
        <p:xfrm>
          <a:off x="533280" y="968210"/>
          <a:ext cx="8666303" cy="1098460"/>
        </p:xfrm>
        <a:graphic>
          <a:graphicData uri="http://schemas.openxmlformats.org/drawingml/2006/table">
            <a:tbl>
              <a:tblPr firstRow="1" bandRow="1"/>
              <a:tblGrid>
                <a:gridCol w="10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작성일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화면용도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(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사용자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/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관리자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)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개발팀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디자인팀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err="1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</a:t>
                      </a:r>
                      <a:endParaRPr kumimoji="1" lang="ko-KR" altLang="en-US" sz="1200" b="0" i="0" u="none" baseline="0" dirty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2023-05-19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사용자 화면설계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 </a:t>
                      </a: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</a:t>
                      </a:r>
                      <a:endParaRPr kumimoji="1" lang="ko-KR" altLang="ko-KR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err="1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</a:t>
                      </a:r>
                      <a:r>
                        <a:rPr kumimoji="1" lang="ko-KR" altLang="en-US" sz="1200" b="0" i="0" u="none" baseline="0" dirty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 </a:t>
                      </a:r>
                      <a:r>
                        <a:rPr kumimoji="1" lang="en-US" altLang="ko-KR" sz="1200" b="0" i="0" u="none" baseline="0" dirty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 dirty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</a:t>
                      </a:r>
                      <a:endParaRPr kumimoji="1" lang="ko-KR" altLang="ko-KR" sz="1200" b="0" i="0" u="none" dirty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 dirty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316" name="가로 글상자 9315"/>
          <p:cNvSpPr txBox="1"/>
          <p:nvPr/>
        </p:nvSpPr>
        <p:spPr>
          <a:xfrm>
            <a:off x="441237" y="5228260"/>
            <a:ext cx="1934803" cy="363483"/>
          </a:xfrm>
          <a:prstGeom prst="rect">
            <a:avLst/>
          </a:prstGeom>
          <a:noFill/>
          <a:ln>
            <a:noFill/>
          </a:ln>
        </p:spPr>
        <p:txBody>
          <a:bodyPr vert="horz" lIns="90488" tIns="44450" rIns="90488" bIns="4445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baseline="0">
                <a:solidFill>
                  <a:schemeClr val="bg2"/>
                </a:solidFill>
                <a:latin typeface="Tahoma"/>
                <a:ea typeface="돋움체"/>
              </a:rPr>
              <a:t>스토리보드 승인</a:t>
            </a:r>
          </a:p>
        </p:txBody>
      </p:sp>
      <p:graphicFrame>
        <p:nvGraphicFramePr>
          <p:cNvPr id="9317" name="표 9316"/>
          <p:cNvGraphicFramePr>
            <a:graphicFrameLocks noGrp="1"/>
          </p:cNvGraphicFramePr>
          <p:nvPr/>
        </p:nvGraphicFramePr>
        <p:xfrm>
          <a:off x="495213" y="5685405"/>
          <a:ext cx="2742754" cy="549230"/>
        </p:xfrm>
        <a:graphic>
          <a:graphicData uri="http://schemas.openxmlformats.org/drawingml/2006/table">
            <a:tbl>
              <a:tblPr firstRow="1" bandRow="1"/>
              <a:tblGrid>
                <a:gridCol w="130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담당자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확인일자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  <a:endParaRPr kumimoji="1" lang="ko-KR" altLang="en-US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18" name="가로 글상자 9317"/>
          <p:cNvSpPr txBox="1"/>
          <p:nvPr/>
        </p:nvSpPr>
        <p:spPr>
          <a:xfrm>
            <a:off x="535814" y="604167"/>
            <a:ext cx="1925093" cy="3642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strike="noStrike" kern="1200" cap="none" spc="0" normalizeH="0" baseline="0">
                <a:solidFill>
                  <a:srgbClr val="808080"/>
                </a:solidFill>
                <a:latin typeface="Tahoma"/>
                <a:ea typeface="돋움체"/>
              </a:rPr>
              <a:t>     Version 1</a:t>
            </a:r>
          </a:p>
        </p:txBody>
      </p:sp>
      <p:sp>
        <p:nvSpPr>
          <p:cNvPr id="9319" name="가로 글상자 9318"/>
          <p:cNvSpPr txBox="1"/>
          <p:nvPr/>
        </p:nvSpPr>
        <p:spPr>
          <a:xfrm>
            <a:off x="5811542" y="620004"/>
            <a:ext cx="1750657" cy="3631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strike="noStrike" kern="1200" cap="none" spc="0" normalizeH="0" baseline="0">
                <a:solidFill>
                  <a:srgbClr val="808080"/>
                </a:solidFill>
                <a:latin typeface="Tahoma"/>
                <a:ea typeface="돋움체"/>
              </a:rPr>
              <a:t>Last Updated</a:t>
            </a:r>
          </a:p>
        </p:txBody>
      </p:sp>
    </p:spTree>
    <p:extLst>
      <p:ext uri="{BB962C8B-B14F-4D97-AF65-F5344CB8AC3E}">
        <p14:creationId xmlns:p14="http://schemas.microsoft.com/office/powerpoint/2010/main" val="216637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제목 1"/>
          <p:cNvSpPr>
            <a:spLocks noGrp="1"/>
          </p:cNvSpPr>
          <p:nvPr>
            <p:ph type="title"/>
          </p:nvPr>
        </p:nvSpPr>
        <p:spPr>
          <a:xfrm>
            <a:off x="493650" y="2488735"/>
            <a:ext cx="8912160" cy="94437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굴림"/>
              </a:rPr>
              <a:t>스토리 보드</a:t>
            </a:r>
            <a:endParaRPr kumimoji="1" lang="ko-KR" altLang="en-US" sz="4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6590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표 378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12522"/>
              </p:ext>
            </p:extLst>
          </p:nvPr>
        </p:nvGraphicFramePr>
        <p:xfrm>
          <a:off x="382013" y="0"/>
          <a:ext cx="9134029" cy="692189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문화관광 웹 </a:t>
                      </a:r>
                      <a:r>
                        <a:rPr kumimoji="1" lang="ko-KR" altLang="en-US" sz="900" b="1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메인 페이지 구조도</a:t>
                      </a:r>
                      <a:endParaRPr kumimoji="1" lang="ko-KR" altLang="en-US" sz="900" b="0" i="0" u="none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1" marB="46791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39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모든 페이지에 공통으로 적용되는 인클루드 파일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(header.jsp)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로서 메뉴와  회원 관련 기능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로고 를 나타낸다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함안군의 주요 절경들을 슬라이드 이미지로 구성하여 대략적인 모습을 쉽게 접할 수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메인화면의 주 컨텐츠 영역 사용자의 편의를 고려하여  각 메뉴의 대표적인 부분을 추려서 나타냈다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지도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를 배치시켜 함안군에 대한 흥미를 유도 시켰다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모든 페이지에 공통으로 적용되는  인클루드 파일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(footer.jsp)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로서 푸터 영역을 담당한다 개인정보 처리방침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저작권정책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오시는길 등 이있고 관련사이트 들을 들어 갈 수 있도록 구성해놓았다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396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모든 영역의 폭을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1200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으로 제한하고 헤더와 푸터는 공통적으로 쓰이도록 요청하고 디자인한다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콘텐츠 영역은 폭을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1000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으로 제한하고 콘텐츠 영역 내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div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나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section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으로 영역을 나누어 서로 겹치는 일이 발생하지 않도록 한다 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874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메인을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잡아줘 보안취약점을 보안해주고 디자이너의 요구사항에 따라 헤더와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푸터는</a:t>
                      </a:r>
                      <a:endParaRPr kumimoji="1" lang="ko-KR" altLang="en-US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7924" name="TextBox 37923"/>
          <p:cNvSpPr txBox="1"/>
          <p:nvPr/>
        </p:nvSpPr>
        <p:spPr>
          <a:xfrm>
            <a:off x="329649" y="6219285"/>
            <a:ext cx="1587318" cy="57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돋움"/>
                <a:ea typeface="굴림"/>
              </a:rPr>
              <a:t>※</a:t>
            </a:r>
            <a:r>
              <a:rPr kumimoji="1" lang="ko-KR" altLang="en-US" sz="800" b="0" i="0" u="none" baseline="0">
                <a:solidFill>
                  <a:schemeClr val="tx1"/>
                </a:solidFill>
                <a:latin typeface="돋움"/>
                <a:ea typeface="굴림"/>
              </a:rPr>
              <a:t>비고 </a:t>
            </a:r>
            <a:r>
              <a:rPr kumimoji="1" lang="en-US" altLang="ko-KR" sz="800" b="0" i="0" u="none" baseline="0">
                <a:solidFill>
                  <a:schemeClr val="tx1"/>
                </a:solidFill>
                <a:latin typeface="돋움"/>
                <a:ea typeface="굴림"/>
              </a:rPr>
              <a:t>: </a:t>
            </a:r>
            <a:r>
              <a:rPr kumimoji="1" lang="ko-KR" altLang="en-US" sz="800" b="0" i="0" u="none" baseline="0">
                <a:solidFill>
                  <a:schemeClr val="tx1"/>
                </a:solidFill>
                <a:latin typeface="돋움"/>
                <a:ea typeface="굴림"/>
              </a:rPr>
              <a:t>이미지에는 콘텐츠 영역을 꽉 차게 표현했으나 실제 작업영역에서는 콘텐츠 영역의 폭을 </a:t>
            </a:r>
            <a:r>
              <a:rPr kumimoji="1" lang="en-US" altLang="ko-KR" sz="800" b="0" i="0" u="none" baseline="0">
                <a:solidFill>
                  <a:schemeClr val="tx1"/>
                </a:solidFill>
                <a:latin typeface="돋움"/>
                <a:ea typeface="굴림"/>
              </a:rPr>
              <a:t>1000</a:t>
            </a:r>
            <a:r>
              <a:rPr kumimoji="1" lang="ko-KR" altLang="en-US" sz="800" b="0" i="0" u="none" baseline="0">
                <a:solidFill>
                  <a:schemeClr val="tx1"/>
                </a:solidFill>
                <a:latin typeface="돋움"/>
                <a:ea typeface="굴림"/>
              </a:rPr>
              <a:t>으로 제한함</a:t>
            </a:r>
          </a:p>
        </p:txBody>
      </p:sp>
      <p:pic>
        <p:nvPicPr>
          <p:cNvPr id="37925" name="그림 3792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67715" y="1454149"/>
            <a:ext cx="4690632" cy="5348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26" name="직선 연결선 37925"/>
          <p:cNvCxnSpPr/>
          <p:nvPr/>
        </p:nvCxnSpPr>
        <p:spPr>
          <a:xfrm>
            <a:off x="2008981" y="1092564"/>
            <a:ext cx="4592261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27" name="TextBox 37926"/>
          <p:cNvSpPr txBox="1"/>
          <p:nvPr/>
        </p:nvSpPr>
        <p:spPr>
          <a:xfrm>
            <a:off x="4176655" y="829349"/>
            <a:ext cx="274367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1200</a:t>
            </a:r>
          </a:p>
        </p:txBody>
      </p:sp>
      <p:cxnSp>
        <p:nvCxnSpPr>
          <p:cNvPr id="37928" name="직선 연결선 37927"/>
          <p:cNvCxnSpPr/>
          <p:nvPr/>
        </p:nvCxnSpPr>
        <p:spPr>
          <a:xfrm flipH="1">
            <a:off x="2007364" y="1092564"/>
            <a:ext cx="1617" cy="450364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7929" name="직선 연결선 37928"/>
          <p:cNvCxnSpPr/>
          <p:nvPr/>
        </p:nvCxnSpPr>
        <p:spPr>
          <a:xfrm>
            <a:off x="6602468" y="1092775"/>
            <a:ext cx="0" cy="450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0" name="직선 연결선 37929"/>
          <p:cNvCxnSpPr/>
          <p:nvPr/>
        </p:nvCxnSpPr>
        <p:spPr>
          <a:xfrm>
            <a:off x="6458140" y="1454390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1" name="직선 연결선 37930"/>
          <p:cNvCxnSpPr/>
          <p:nvPr/>
        </p:nvCxnSpPr>
        <p:spPr>
          <a:xfrm>
            <a:off x="6458140" y="2515443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2" name="직선 연결선 37931"/>
          <p:cNvCxnSpPr/>
          <p:nvPr/>
        </p:nvCxnSpPr>
        <p:spPr>
          <a:xfrm>
            <a:off x="6458140" y="5901618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3" name="직선 연결선 37932"/>
          <p:cNvCxnSpPr/>
          <p:nvPr/>
        </p:nvCxnSpPr>
        <p:spPr>
          <a:xfrm>
            <a:off x="6458140" y="6794552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4" name="직선 연결선 37933"/>
          <p:cNvCxnSpPr/>
          <p:nvPr/>
        </p:nvCxnSpPr>
        <p:spPr>
          <a:xfrm>
            <a:off x="6772499" y="1454149"/>
            <a:ext cx="0" cy="1060833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935" name="직선 연결선 37934"/>
          <p:cNvCxnSpPr/>
          <p:nvPr/>
        </p:nvCxnSpPr>
        <p:spPr>
          <a:xfrm>
            <a:off x="6772499" y="5900527"/>
            <a:ext cx="0" cy="902291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36" name="TextBox 37935"/>
          <p:cNvSpPr txBox="1"/>
          <p:nvPr/>
        </p:nvSpPr>
        <p:spPr>
          <a:xfrm>
            <a:off x="6886708" y="1907637"/>
            <a:ext cx="274312" cy="153802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300</a:t>
            </a:r>
          </a:p>
        </p:txBody>
      </p:sp>
      <p:sp>
        <p:nvSpPr>
          <p:cNvPr id="37937" name="TextBox 37936"/>
          <p:cNvSpPr txBox="1"/>
          <p:nvPr/>
        </p:nvSpPr>
        <p:spPr>
          <a:xfrm>
            <a:off x="6886708" y="6274772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200</a:t>
            </a:r>
          </a:p>
        </p:txBody>
      </p:sp>
      <p:cxnSp>
        <p:nvCxnSpPr>
          <p:cNvPr id="37938" name="직선 연결선 37937"/>
          <p:cNvCxnSpPr/>
          <p:nvPr/>
        </p:nvCxnSpPr>
        <p:spPr>
          <a:xfrm>
            <a:off x="2270579" y="1330461"/>
            <a:ext cx="4057912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939" name="직선 연결선 37938"/>
          <p:cNvCxnSpPr/>
          <p:nvPr/>
        </p:nvCxnSpPr>
        <p:spPr>
          <a:xfrm>
            <a:off x="2271021" y="1330679"/>
            <a:ext cx="0" cy="1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40" name="직선 연결선 37939"/>
          <p:cNvCxnSpPr/>
          <p:nvPr/>
        </p:nvCxnSpPr>
        <p:spPr>
          <a:xfrm>
            <a:off x="6329671" y="1206969"/>
            <a:ext cx="0" cy="247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41" name="TextBox 37940"/>
          <p:cNvSpPr txBox="1"/>
          <p:nvPr/>
        </p:nvSpPr>
        <p:spPr>
          <a:xfrm>
            <a:off x="4162379" y="1138571"/>
            <a:ext cx="274367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1000</a:t>
            </a:r>
          </a:p>
        </p:txBody>
      </p:sp>
      <p:cxnSp>
        <p:nvCxnSpPr>
          <p:cNvPr id="37942" name="직선 연결선 37941"/>
          <p:cNvCxnSpPr/>
          <p:nvPr/>
        </p:nvCxnSpPr>
        <p:spPr>
          <a:xfrm>
            <a:off x="2007364" y="1330461"/>
            <a:ext cx="263214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43" name="TextBox 37942"/>
          <p:cNvSpPr txBox="1"/>
          <p:nvPr/>
        </p:nvSpPr>
        <p:spPr>
          <a:xfrm>
            <a:off x="2016900" y="1138571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5276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37075" y="-1376654"/>
            <a:ext cx="8347408" cy="309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8930992" descr="cif0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4" y="736455"/>
            <a:ext cx="7271014" cy="611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604" name="표 25603"/>
          <p:cNvGraphicFramePr/>
          <p:nvPr>
            <p:extLst>
              <p:ext uri="{D42A27DB-BD31-4B8C-83A1-F6EECF244321}">
                <p14:modId xmlns:p14="http://schemas.microsoft.com/office/powerpoint/2010/main" val="2544203612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로그인 페이지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8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참고: 로그인 전 모든 페이지 &gt; 로그인</a:t>
                      </a:r>
                      <a:endParaRPr kumimoji="1" lang="ko-KR" altLang="en-US" sz="8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사용자가 로그인 페이지임을 식별할 수 있도록 적절한 아이콘 배치와 input 타입 영역을 만들어서 아이디와 비밀번호를 입력할 수 있게 만든다.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기능 </a:t>
                      </a:r>
                      <a:r>
                        <a:rPr kumimoji="1" lang="ko-KR" altLang="ko-KR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session</a:t>
                      </a: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부여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비밀번호 암호화/</a:t>
                      </a:r>
                      <a:r>
                        <a:rPr kumimoji="1" lang="ko-KR" altLang="ko-KR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복호화</a:t>
                      </a: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처리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성공 시 메인 화면 이동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클릭 시 이용약관 페이지 이동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677" name="TextBox 25676"/>
          <p:cNvSpPr txBox="1"/>
          <p:nvPr/>
        </p:nvSpPr>
        <p:spPr>
          <a:xfrm>
            <a:off x="382517" y="736456"/>
            <a:ext cx="7261469" cy="182528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78" name="TextBox 25677"/>
          <p:cNvSpPr txBox="1"/>
          <p:nvPr/>
        </p:nvSpPr>
        <p:spPr>
          <a:xfrm>
            <a:off x="384681" y="2596939"/>
            <a:ext cx="7264650" cy="315223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79" name="TextBox 25678"/>
          <p:cNvSpPr txBox="1"/>
          <p:nvPr/>
        </p:nvSpPr>
        <p:spPr>
          <a:xfrm>
            <a:off x="382517" y="5729063"/>
            <a:ext cx="7258287" cy="115235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80" name="TextBox 25679"/>
          <p:cNvSpPr txBox="1"/>
          <p:nvPr/>
        </p:nvSpPr>
        <p:spPr>
          <a:xfrm>
            <a:off x="376154" y="758671"/>
            <a:ext cx="315871" cy="30158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4" name="TextBox 25683"/>
          <p:cNvSpPr txBox="1"/>
          <p:nvPr/>
        </p:nvSpPr>
        <p:spPr>
          <a:xfrm>
            <a:off x="382517" y="2583960"/>
            <a:ext cx="314252" cy="30001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5" name="TextBox 25684"/>
          <p:cNvSpPr txBox="1"/>
          <p:nvPr/>
        </p:nvSpPr>
        <p:spPr>
          <a:xfrm>
            <a:off x="376154" y="5715546"/>
            <a:ext cx="315871" cy="29996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6" name="TextBox 25685"/>
          <p:cNvSpPr txBox="1"/>
          <p:nvPr/>
        </p:nvSpPr>
        <p:spPr>
          <a:xfrm>
            <a:off x="7647168" y="987244"/>
            <a:ext cx="1872901" cy="1455497"/>
          </a:xfrm>
          <a:prstGeom prst="rect">
            <a:avLst/>
          </a:prstGeom>
          <a:noFill/>
          <a:ln>
            <a:noFill/>
          </a:ln>
        </p:spPr>
        <p:txBody>
          <a:bodyPr vert="horz" wrap="square" lIns="100803" tIns="50402" rIns="100803" bIns="50402" anchor="t">
            <a:spAutoFit/>
          </a:bodyPr>
          <a:lstStyle/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B: 특정 게시판(고객 민원, 여행 갤러리)을 이용하기 위해서는 회원 인증 절차가 필요하다. 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D: 로그인 시 비밀번호는 암호화하여 처리되며, 로그인 성공 시 메인 화면으로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E: 현재 페이지에서 회원가입을 누르면 이용약관 페이지로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5687" name="TextBox 25686"/>
          <p:cNvSpPr txBox="1"/>
          <p:nvPr/>
        </p:nvSpPr>
        <p:spPr>
          <a:xfrm>
            <a:off x="5444106" y="5079059"/>
            <a:ext cx="190505" cy="20473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8" name="TextBox 25687"/>
          <p:cNvSpPr txBox="1"/>
          <p:nvPr/>
        </p:nvSpPr>
        <p:spPr>
          <a:xfrm>
            <a:off x="4207692" y="5047355"/>
            <a:ext cx="1109484" cy="30945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89" name="TextBox 25688"/>
          <p:cNvSpPr txBox="1"/>
          <p:nvPr/>
        </p:nvSpPr>
        <p:spPr>
          <a:xfrm>
            <a:off x="2357006" y="5114001"/>
            <a:ext cx="190449" cy="20473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90" name="TextBox 25689"/>
          <p:cNvSpPr txBox="1"/>
          <p:nvPr/>
        </p:nvSpPr>
        <p:spPr>
          <a:xfrm>
            <a:off x="2649852" y="5064770"/>
            <a:ext cx="1111047" cy="30794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9422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6" name="표 23555"/>
          <p:cNvGraphicFramePr/>
          <p:nvPr>
            <p:extLst>
              <p:ext uri="{D42A27DB-BD31-4B8C-83A1-F6EECF244321}">
                <p14:modId xmlns:p14="http://schemas.microsoft.com/office/powerpoint/2010/main" val="1201113488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약관 동의 페이지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3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로그인 전 모든 페이지 &gt; 회원가입</a:t>
                      </a:r>
                      <a:endParaRPr kumimoji="1" lang="ko-KR" altLang="en-US" sz="7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두 가지 이용약관 안내 영역 분배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체크박스 활용하여 동의 표시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맨 아래 모두 동의를 누르면 전체 동의 표시되도록 기능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모두 동의 체크되어 있어야 다음 페이지로 이동할 수 있도록 기능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동의 없이 다음 버튼 누를 경우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알림창으로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안내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3628" name="그림 2362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74579"/>
            <a:ext cx="7250361" cy="6061559"/>
          </a:xfrm>
          <a:prstGeom prst="rect">
            <a:avLst/>
          </a:prstGeom>
          <a:noFill/>
          <a:ln>
            <a:noFill/>
          </a:ln>
        </p:spPr>
      </p:pic>
      <p:sp>
        <p:nvSpPr>
          <p:cNvPr id="23629" name="TextBox 23628"/>
          <p:cNvSpPr txBox="1"/>
          <p:nvPr/>
        </p:nvSpPr>
        <p:spPr>
          <a:xfrm>
            <a:off x="382517" y="736456"/>
            <a:ext cx="7261469" cy="1136444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30" name="TextBox 23629"/>
          <p:cNvSpPr txBox="1"/>
          <p:nvPr/>
        </p:nvSpPr>
        <p:spPr>
          <a:xfrm>
            <a:off x="376154" y="758671"/>
            <a:ext cx="315871" cy="30158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31" name="TextBox 23630"/>
          <p:cNvSpPr txBox="1"/>
          <p:nvPr/>
        </p:nvSpPr>
        <p:spPr>
          <a:xfrm>
            <a:off x="382517" y="1874519"/>
            <a:ext cx="7264650" cy="415053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32" name="TextBox 23631"/>
          <p:cNvSpPr txBox="1"/>
          <p:nvPr/>
        </p:nvSpPr>
        <p:spPr>
          <a:xfrm>
            <a:off x="382517" y="1874519"/>
            <a:ext cx="314252" cy="29996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36" name="TextBox 23635"/>
          <p:cNvSpPr txBox="1"/>
          <p:nvPr/>
        </p:nvSpPr>
        <p:spPr>
          <a:xfrm>
            <a:off x="382517" y="6025055"/>
            <a:ext cx="7258287" cy="83329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37" name="TextBox 23636"/>
          <p:cNvSpPr txBox="1"/>
          <p:nvPr/>
        </p:nvSpPr>
        <p:spPr>
          <a:xfrm>
            <a:off x="392062" y="6037725"/>
            <a:ext cx="299963" cy="18888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38" name="TextBox 23637"/>
          <p:cNvSpPr txBox="1"/>
          <p:nvPr/>
        </p:nvSpPr>
        <p:spPr>
          <a:xfrm>
            <a:off x="7647168" y="987244"/>
            <a:ext cx="1872901" cy="1701485"/>
          </a:xfrm>
          <a:prstGeom prst="rect">
            <a:avLst/>
          </a:prstGeom>
          <a:noFill/>
          <a:ln>
            <a:noFill/>
          </a:ln>
        </p:spPr>
        <p:txBody>
          <a:bodyPr vert="horz" wrap="square" lIns="100803" tIns="50402" rIns="100803" bIns="50402" anchor="t">
            <a:spAutoFit/>
          </a:bodyPr>
          <a:lstStyle/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B: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회원가입을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누르면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이용약관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페이지가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나온다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C: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현재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페이지에서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모두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동의를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표시한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뒤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다음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버튼을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눌러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이동할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수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있다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D: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메인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화면으로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이동한다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E: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만약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체크가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안 된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항목이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있는데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다음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버튼을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누르면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알림창으로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표시하며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,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모두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동의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시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다음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페이지인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회원가입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입력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폼으로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이동한다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  <a:endParaRPr kumimoji="1" lang="en-US" altLang="ko-KR" sz="800" b="0" i="0" u="none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3639" name="TextBox 23638"/>
          <p:cNvSpPr txBox="1"/>
          <p:nvPr/>
        </p:nvSpPr>
        <p:spPr>
          <a:xfrm>
            <a:off x="5313995" y="5758414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40" name="TextBox 23639"/>
          <p:cNvSpPr txBox="1"/>
          <p:nvPr/>
        </p:nvSpPr>
        <p:spPr>
          <a:xfrm>
            <a:off x="4156898" y="5756795"/>
            <a:ext cx="1071361" cy="21746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41" name="TextBox 23640"/>
          <p:cNvSpPr txBox="1"/>
          <p:nvPr/>
        </p:nvSpPr>
        <p:spPr>
          <a:xfrm>
            <a:off x="1457060" y="3682337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42" name="TextBox 23641"/>
          <p:cNvSpPr txBox="1"/>
          <p:nvPr/>
        </p:nvSpPr>
        <p:spPr>
          <a:xfrm>
            <a:off x="1455497" y="3683900"/>
            <a:ext cx="5583761" cy="197767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43" name="TextBox 23642"/>
          <p:cNvSpPr txBox="1"/>
          <p:nvPr/>
        </p:nvSpPr>
        <p:spPr>
          <a:xfrm>
            <a:off x="2630009" y="5736199"/>
            <a:ext cx="190449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44" name="TextBox 23643"/>
          <p:cNvSpPr txBox="1"/>
          <p:nvPr/>
        </p:nvSpPr>
        <p:spPr>
          <a:xfrm>
            <a:off x="2875997" y="5744125"/>
            <a:ext cx="1066617" cy="20792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74493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91616" y="-1886352"/>
            <a:ext cx="7754316" cy="29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8867704" descr="cif0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3" y="758672"/>
            <a:ext cx="7253543" cy="572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580" name="표 24579"/>
          <p:cNvGraphicFramePr/>
          <p:nvPr>
            <p:extLst>
              <p:ext uri="{D42A27DB-BD31-4B8C-83A1-F6EECF244321}">
                <p14:modId xmlns:p14="http://schemas.microsoft.com/office/powerpoint/2010/main" val="1696782"/>
              </p:ext>
            </p:extLst>
          </p:nvPr>
        </p:nvGraphicFramePr>
        <p:xfrm>
          <a:off x="379335" y="0"/>
          <a:ext cx="9140907" cy="6515866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회원가입 폼 페이지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4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회원가입 &gt; 이용약관 &gt; 다음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403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283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0615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디자이너: 자체 데이터베이스에서 요구하는 항목에 맞게 Form 태그 작성하고 Method는 Post 방식으로 사용하여 개인정보 유출에 유의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6255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폼 페이지 직접 접근 불가능하도록 보안 기능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이전 단계 이용약관에 동의한 사용자만 현재 페이지로 이동 가능하도록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Java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script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활용하여아이디 중복 체크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다음 주소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활용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비밀번호 암호화하여 데이터 처리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4653" name="TextBox 24652"/>
          <p:cNvSpPr txBox="1"/>
          <p:nvPr/>
        </p:nvSpPr>
        <p:spPr>
          <a:xfrm>
            <a:off x="382517" y="736456"/>
            <a:ext cx="7261469" cy="1314194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54" name="TextBox 24653"/>
          <p:cNvSpPr txBox="1"/>
          <p:nvPr/>
        </p:nvSpPr>
        <p:spPr>
          <a:xfrm>
            <a:off x="376154" y="758671"/>
            <a:ext cx="315871" cy="39998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55" name="TextBox 24654"/>
          <p:cNvSpPr txBox="1"/>
          <p:nvPr/>
        </p:nvSpPr>
        <p:spPr>
          <a:xfrm>
            <a:off x="376153" y="2050651"/>
            <a:ext cx="7235956" cy="3521224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56" name="TextBox 24655"/>
          <p:cNvSpPr txBox="1"/>
          <p:nvPr/>
        </p:nvSpPr>
        <p:spPr>
          <a:xfrm>
            <a:off x="392062" y="2059482"/>
            <a:ext cx="314252" cy="26351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 dirty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 dirty="0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0" name="TextBox 24659"/>
          <p:cNvSpPr txBox="1"/>
          <p:nvPr/>
        </p:nvSpPr>
        <p:spPr>
          <a:xfrm>
            <a:off x="382517" y="5571874"/>
            <a:ext cx="7258287" cy="90870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1" name="TextBox 24660"/>
          <p:cNvSpPr txBox="1"/>
          <p:nvPr/>
        </p:nvSpPr>
        <p:spPr>
          <a:xfrm>
            <a:off x="392062" y="5585271"/>
            <a:ext cx="299963" cy="25396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2" name="TextBox 24661"/>
          <p:cNvSpPr txBox="1"/>
          <p:nvPr/>
        </p:nvSpPr>
        <p:spPr>
          <a:xfrm>
            <a:off x="7629697" y="950739"/>
            <a:ext cx="1872957" cy="2194669"/>
          </a:xfrm>
          <a:prstGeom prst="rect">
            <a:avLst/>
          </a:prstGeom>
          <a:noFill/>
          <a:ln>
            <a:noFill/>
          </a:ln>
        </p:spPr>
        <p:txBody>
          <a:bodyPr vert="horz" wrap="square" lIns="100803" tIns="50402" rIns="100803" bIns="50402" anchor="t">
            <a:spAutoFit/>
          </a:bodyPr>
          <a:lstStyle/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 dirty="0" smtClean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 dirty="0" smtClean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: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이용약관에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모두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동의한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사용자만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현재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페이지에서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회원가입을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할 수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있다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C: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아이디는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중복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확인을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통해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중복되지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않은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아이디만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사용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가능하다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D: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주소는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직접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입력하지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않고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다음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주소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api를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사용하여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주소를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전달받는다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F: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메인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화면으로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이동한다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G: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회원가입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성공시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로그인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화면으로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800" b="0" i="0" u="none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이동한다</a:t>
            </a:r>
            <a:r>
              <a:rPr kumimoji="1" lang="en-US" altLang="ko-KR" sz="800" b="0" i="0" u="none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4663" name="TextBox 24662"/>
          <p:cNvSpPr txBox="1"/>
          <p:nvPr/>
        </p:nvSpPr>
        <p:spPr>
          <a:xfrm>
            <a:off x="6077412" y="2354578"/>
            <a:ext cx="206357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 dirty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 dirty="0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4" name="TextBox 24663"/>
          <p:cNvSpPr txBox="1"/>
          <p:nvPr/>
        </p:nvSpPr>
        <p:spPr>
          <a:xfrm>
            <a:off x="5777448" y="2595055"/>
            <a:ext cx="804721" cy="25391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5" name="TextBox 24664"/>
          <p:cNvSpPr txBox="1"/>
          <p:nvPr/>
        </p:nvSpPr>
        <p:spPr>
          <a:xfrm>
            <a:off x="6088547" y="3479679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 dirty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 dirty="0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6" name="TextBox 24665"/>
          <p:cNvSpPr txBox="1"/>
          <p:nvPr/>
        </p:nvSpPr>
        <p:spPr>
          <a:xfrm>
            <a:off x="5790119" y="3713063"/>
            <a:ext cx="803158" cy="29675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7" name="TextBox 24666"/>
          <p:cNvSpPr txBox="1"/>
          <p:nvPr/>
        </p:nvSpPr>
        <p:spPr>
          <a:xfrm>
            <a:off x="2663333" y="5128290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8" name="TextBox 24667"/>
          <p:cNvSpPr txBox="1"/>
          <p:nvPr/>
        </p:nvSpPr>
        <p:spPr>
          <a:xfrm>
            <a:off x="2934773" y="5061588"/>
            <a:ext cx="804665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9" name="TextBox 24668"/>
          <p:cNvSpPr txBox="1"/>
          <p:nvPr/>
        </p:nvSpPr>
        <p:spPr>
          <a:xfrm>
            <a:off x="5148887" y="5106075"/>
            <a:ext cx="204794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G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70" name="TextBox 24669"/>
          <p:cNvSpPr txBox="1"/>
          <p:nvPr/>
        </p:nvSpPr>
        <p:spPr>
          <a:xfrm>
            <a:off x="4153716" y="5061588"/>
            <a:ext cx="85077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53497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그림 2662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2972" y="760290"/>
            <a:ext cx="7239309" cy="6090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29" name="표 26628"/>
          <p:cNvGraphicFramePr/>
          <p:nvPr>
            <p:extLst>
              <p:ext uri="{D42A27DB-BD31-4B8C-83A1-F6EECF244321}">
                <p14:modId xmlns:p14="http://schemas.microsoft.com/office/powerpoint/2010/main" val="2350232379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 정보 페이지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5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로그인 후 &gt; 내 정보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로그인 후 header에서 내 정보 클릭 시 로그인한 사용자의 정보를 보여 주는 페이지이다.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로그아웃 기능과 내 정보 페이지로 이동이 가능하다.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정보 수정 페이지로 이동한다.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F: 나의 민원 목록으로 이동한다.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table 태그로 회원 정보 페이지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자체 데이터베이스에서 회원 아이디에 일치하는 회원 정보 목록 출력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6701" name="TextBox 26700"/>
          <p:cNvSpPr txBox="1"/>
          <p:nvPr/>
        </p:nvSpPr>
        <p:spPr>
          <a:xfrm>
            <a:off x="372972" y="736456"/>
            <a:ext cx="7261524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02" name="TextBox 26701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03" name="TextBox 26702"/>
          <p:cNvSpPr txBox="1"/>
          <p:nvPr/>
        </p:nvSpPr>
        <p:spPr>
          <a:xfrm>
            <a:off x="412658" y="2272889"/>
            <a:ext cx="7199623" cy="367279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04" name="TextBox 26703"/>
          <p:cNvSpPr txBox="1"/>
          <p:nvPr/>
        </p:nvSpPr>
        <p:spPr>
          <a:xfrm>
            <a:off x="374591" y="2255418"/>
            <a:ext cx="314252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08" name="TextBox 26707"/>
          <p:cNvSpPr txBox="1"/>
          <p:nvPr/>
        </p:nvSpPr>
        <p:spPr>
          <a:xfrm>
            <a:off x="382517" y="5931393"/>
            <a:ext cx="7258287" cy="86662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09" name="TextBox 26708"/>
          <p:cNvSpPr txBox="1"/>
          <p:nvPr/>
        </p:nvSpPr>
        <p:spPr>
          <a:xfrm>
            <a:off x="392062" y="5926648"/>
            <a:ext cx="299963" cy="25396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10" name="TextBox 26709"/>
          <p:cNvSpPr txBox="1"/>
          <p:nvPr/>
        </p:nvSpPr>
        <p:spPr>
          <a:xfrm>
            <a:off x="3004601" y="5455214"/>
            <a:ext cx="204738" cy="20479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11" name="TextBox 26710"/>
          <p:cNvSpPr txBox="1"/>
          <p:nvPr/>
        </p:nvSpPr>
        <p:spPr>
          <a:xfrm>
            <a:off x="3291894" y="5387004"/>
            <a:ext cx="1007841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12" name="TextBox 26711"/>
          <p:cNvSpPr txBox="1"/>
          <p:nvPr/>
        </p:nvSpPr>
        <p:spPr>
          <a:xfrm>
            <a:off x="5596488" y="5440980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13" name="TextBox 26712"/>
          <p:cNvSpPr txBox="1"/>
          <p:nvPr/>
        </p:nvSpPr>
        <p:spPr>
          <a:xfrm>
            <a:off x="4515637" y="5391749"/>
            <a:ext cx="1007841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14" name="TextBox 26713"/>
          <p:cNvSpPr txBox="1"/>
          <p:nvPr/>
        </p:nvSpPr>
        <p:spPr>
          <a:xfrm>
            <a:off x="6118717" y="858696"/>
            <a:ext cx="1309423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15" name="TextBox 26714"/>
          <p:cNvSpPr txBox="1"/>
          <p:nvPr/>
        </p:nvSpPr>
        <p:spPr>
          <a:xfrm>
            <a:off x="5804408" y="925342"/>
            <a:ext cx="204794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2119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376154" y="2272889"/>
            <a:ext cx="7264650" cy="367279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graphicFrame>
        <p:nvGraphicFramePr>
          <p:cNvPr id="27653" name="표 27652"/>
          <p:cNvGraphicFramePr/>
          <p:nvPr>
            <p:extLst>
              <p:ext uri="{D42A27DB-BD31-4B8C-83A1-F6EECF244321}">
                <p14:modId xmlns:p14="http://schemas.microsoft.com/office/powerpoint/2010/main" val="936451082"/>
              </p:ext>
            </p:extLst>
          </p:nvPr>
        </p:nvGraphicFramePr>
        <p:xfrm>
          <a:off x="379335" y="0"/>
          <a:ext cx="9139320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회원정보 수정 페이지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6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로그인 &gt; 내정보 &gt; 정보수정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후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싱딘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부분은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로그아웃과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내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정보로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바뀐다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회원의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정보를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수정할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수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있는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영역이다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탈퇴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알림창을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불러온다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  <a:endParaRPr kumimoji="1" lang="en-US" altLang="ko-KR" sz="900" b="0" i="0" u="none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table 태그와 input 태그를 사용하여 회원 정보 수정 페이지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자체 데이터베이스에서 회원 아이디에 일치하는 회원 정보 목록 출력하고, 수정된 정보 데이터 처리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7725" name="그림 2772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15803"/>
            <a:ext cx="7250361" cy="612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26" name="TextBox 27725"/>
          <p:cNvSpPr txBox="1"/>
          <p:nvPr/>
        </p:nvSpPr>
        <p:spPr>
          <a:xfrm>
            <a:off x="372972" y="736456"/>
            <a:ext cx="7261524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27" name="TextBox 27726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28" name="TextBox 27727"/>
          <p:cNvSpPr txBox="1"/>
          <p:nvPr/>
        </p:nvSpPr>
        <p:spPr>
          <a:xfrm>
            <a:off x="382517" y="5945682"/>
            <a:ext cx="7258287" cy="91267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32" name="TextBox 27731"/>
          <p:cNvSpPr txBox="1"/>
          <p:nvPr/>
        </p:nvSpPr>
        <p:spPr>
          <a:xfrm>
            <a:off x="384080" y="5945682"/>
            <a:ext cx="315871" cy="23649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33" name="TextBox 27732"/>
          <p:cNvSpPr txBox="1"/>
          <p:nvPr/>
        </p:nvSpPr>
        <p:spPr>
          <a:xfrm>
            <a:off x="6613929" y="5585380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34" name="TextBox 27733"/>
          <p:cNvSpPr txBox="1"/>
          <p:nvPr/>
        </p:nvSpPr>
        <p:spPr>
          <a:xfrm>
            <a:off x="6820231" y="5585380"/>
            <a:ext cx="79205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35" name="TextBox 27734"/>
          <p:cNvSpPr txBox="1"/>
          <p:nvPr/>
        </p:nvSpPr>
        <p:spPr>
          <a:xfrm>
            <a:off x="385699" y="2260163"/>
            <a:ext cx="314252" cy="30001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36" name="TextBox 27735"/>
          <p:cNvSpPr txBox="1"/>
          <p:nvPr/>
        </p:nvSpPr>
        <p:spPr>
          <a:xfrm>
            <a:off x="6172636" y="833299"/>
            <a:ext cx="1223743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37" name="TextBox 27736"/>
          <p:cNvSpPr txBox="1"/>
          <p:nvPr/>
        </p:nvSpPr>
        <p:spPr>
          <a:xfrm>
            <a:off x="5812390" y="833299"/>
            <a:ext cx="315815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87565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표 28675"/>
          <p:cNvGraphicFramePr/>
          <p:nvPr>
            <p:extLst>
              <p:ext uri="{D42A27DB-BD31-4B8C-83A1-F6EECF244321}">
                <p14:modId xmlns:p14="http://schemas.microsoft.com/office/powerpoint/2010/main" val="3259782980"/>
              </p:ext>
            </p:extLst>
          </p:nvPr>
        </p:nvGraphicFramePr>
        <p:xfrm>
          <a:off x="379335" y="0"/>
          <a:ext cx="9139320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 탈퇴 페이지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7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8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내 정보 &gt; 정보수정 &gt; 회원탈퇴</a:t>
                      </a:r>
                      <a:endParaRPr kumimoji="1" lang="ko-KR" altLang="en-US" sz="8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F: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탈퇴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전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다시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한번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확인하는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알림창이며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여기서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‘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네’를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누르면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탈퇴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기능이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구현되고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‘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아니오’를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누르면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다시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내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정보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페이지로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900" b="0" i="0" u="none" baseline="0" dirty="0" err="1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이동한다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  <a:endParaRPr kumimoji="1" lang="en-US" altLang="ko-KR" sz="900" b="0" i="0" u="none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정보 수정 페이지 위에 탈퇴 확인 알림창이 뜰 수 있게 디자인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 탈퇴 버튼을 누르면 바로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탈퇴되지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않고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알림창으로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다시 한번 의사 확인할 수 있도록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8748" name="그림 287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58671"/>
            <a:ext cx="7239253" cy="60774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49" name="TextBox 28748"/>
          <p:cNvSpPr txBox="1"/>
          <p:nvPr/>
        </p:nvSpPr>
        <p:spPr>
          <a:xfrm>
            <a:off x="372972" y="736456"/>
            <a:ext cx="7261524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0" name="TextBox 28749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51" name="TextBox 28750"/>
          <p:cNvSpPr txBox="1"/>
          <p:nvPr/>
        </p:nvSpPr>
        <p:spPr>
          <a:xfrm>
            <a:off x="382517" y="5945682"/>
            <a:ext cx="7258287" cy="91267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2" name="TextBox 28751"/>
          <p:cNvSpPr txBox="1"/>
          <p:nvPr/>
        </p:nvSpPr>
        <p:spPr>
          <a:xfrm>
            <a:off x="384080" y="5945682"/>
            <a:ext cx="315871" cy="23649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56" name="TextBox 28755"/>
          <p:cNvSpPr txBox="1"/>
          <p:nvPr/>
        </p:nvSpPr>
        <p:spPr>
          <a:xfrm>
            <a:off x="412658" y="2272889"/>
            <a:ext cx="7236127" cy="367279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7" name="TextBox 28756"/>
          <p:cNvSpPr txBox="1"/>
          <p:nvPr/>
        </p:nvSpPr>
        <p:spPr>
          <a:xfrm>
            <a:off x="412658" y="2255418"/>
            <a:ext cx="312689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58" name="TextBox 28757"/>
          <p:cNvSpPr txBox="1"/>
          <p:nvPr/>
        </p:nvSpPr>
        <p:spPr>
          <a:xfrm>
            <a:off x="1788784" y="3128404"/>
            <a:ext cx="4815600" cy="1880827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9" name="TextBox 28758"/>
          <p:cNvSpPr txBox="1"/>
          <p:nvPr/>
        </p:nvSpPr>
        <p:spPr>
          <a:xfrm>
            <a:off x="1779239" y="3147438"/>
            <a:ext cx="28891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60" name="TextBox 28759"/>
          <p:cNvSpPr txBox="1"/>
          <p:nvPr/>
        </p:nvSpPr>
        <p:spPr>
          <a:xfrm>
            <a:off x="6172636" y="833299"/>
            <a:ext cx="1223743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61" name="TextBox 28760"/>
          <p:cNvSpPr txBox="1"/>
          <p:nvPr/>
        </p:nvSpPr>
        <p:spPr>
          <a:xfrm>
            <a:off x="5812390" y="833299"/>
            <a:ext cx="315815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62" name="TextBox 28761"/>
          <p:cNvSpPr txBox="1"/>
          <p:nvPr/>
        </p:nvSpPr>
        <p:spPr>
          <a:xfrm>
            <a:off x="6613929" y="5585380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63" name="TextBox 28762"/>
          <p:cNvSpPr txBox="1"/>
          <p:nvPr/>
        </p:nvSpPr>
        <p:spPr>
          <a:xfrm>
            <a:off x="6820231" y="5585380"/>
            <a:ext cx="79205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2495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Box 29699"/>
          <p:cNvSpPr txBox="1"/>
          <p:nvPr/>
        </p:nvSpPr>
        <p:spPr>
          <a:xfrm>
            <a:off x="350757" y="2272889"/>
            <a:ext cx="7261524" cy="36348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pic>
        <p:nvPicPr>
          <p:cNvPr id="29701" name="그림 2970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7773" y="688844"/>
            <a:ext cx="7234509" cy="61615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702" name="표 29701"/>
          <p:cNvGraphicFramePr/>
          <p:nvPr>
            <p:extLst>
              <p:ext uri="{D42A27DB-BD31-4B8C-83A1-F6EECF244321}">
                <p14:modId xmlns:p14="http://schemas.microsoft.com/office/powerpoint/2010/main" val="2244216780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목록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8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공지사항 &gt; 함안소식 목록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공지사항 카테고리의 중분류 메뉴를 나타내며, 함안소식과 고객민원으로 분류된다.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공지사항 함안소식 글 목록을 나타낸다. 썸네일과 게시글의 제목, 내용 일부를 확인할 수 있으며 키워드로 검색도 가능하다.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관리자만 보이는 항목으로 공지사항에 글을 등록할 수 있다.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썸네일과 게시글의 제목, 내용 일부가 보이도록 한다.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한 페이지에 10개의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게시글이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보일 수 있도록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페이징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처리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키워드를 통해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게시글을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검색할 수 있도록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9774" name="TextBox 29773"/>
          <p:cNvSpPr txBox="1"/>
          <p:nvPr/>
        </p:nvSpPr>
        <p:spPr>
          <a:xfrm>
            <a:off x="412658" y="757108"/>
            <a:ext cx="7199623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9775" name="TextBox 29774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76" name="TextBox 29775"/>
          <p:cNvSpPr txBox="1"/>
          <p:nvPr/>
        </p:nvSpPr>
        <p:spPr>
          <a:xfrm>
            <a:off x="382517" y="5945682"/>
            <a:ext cx="7258287" cy="91267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9780" name="TextBox 29779"/>
          <p:cNvSpPr txBox="1"/>
          <p:nvPr/>
        </p:nvSpPr>
        <p:spPr>
          <a:xfrm>
            <a:off x="384080" y="5923467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1" name="TextBox 29780"/>
          <p:cNvSpPr txBox="1"/>
          <p:nvPr/>
        </p:nvSpPr>
        <p:spPr>
          <a:xfrm>
            <a:off x="374591" y="2633191"/>
            <a:ext cx="7237690" cy="331249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9782" name="TextBox 29781"/>
          <p:cNvSpPr txBox="1"/>
          <p:nvPr/>
        </p:nvSpPr>
        <p:spPr>
          <a:xfrm>
            <a:off x="374591" y="2272889"/>
            <a:ext cx="253969" cy="2333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3" name="TextBox 29782"/>
          <p:cNvSpPr txBox="1"/>
          <p:nvPr/>
        </p:nvSpPr>
        <p:spPr>
          <a:xfrm>
            <a:off x="385699" y="2633191"/>
            <a:ext cx="314252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4" name="TextBox 29783"/>
          <p:cNvSpPr txBox="1"/>
          <p:nvPr/>
        </p:nvSpPr>
        <p:spPr>
          <a:xfrm>
            <a:off x="6613929" y="5585380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5" name="TextBox 29784"/>
          <p:cNvSpPr txBox="1"/>
          <p:nvPr/>
        </p:nvSpPr>
        <p:spPr>
          <a:xfrm>
            <a:off x="6820231" y="5585380"/>
            <a:ext cx="79205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58691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4" name="표 30723"/>
          <p:cNvGraphicFramePr/>
          <p:nvPr>
            <p:extLst>
              <p:ext uri="{D42A27DB-BD31-4B8C-83A1-F6EECF244321}">
                <p14:modId xmlns:p14="http://schemas.microsoft.com/office/powerpoint/2010/main" val="2210735800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글쓰기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9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관리자인 경우 공지사항에 글을 등록할 수 있으며, 파일 첨부는 최대 3개까지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제목 본문 파일첨부를 </a:t>
                      </a:r>
                      <a:endParaRPr kumimoji="1" lang="en-US" altLang="ko-KR" sz="10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쓰기 쉽도록 서로 나누어주고 </a:t>
                      </a:r>
                      <a:r>
                        <a:rPr kumimoji="1" lang="en-US" altLang="ko-KR" sz="10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multipart </a:t>
                      </a:r>
                      <a:r>
                        <a:rPr kumimoji="1" lang="ko-KR" altLang="en-US" sz="10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폼 방식으로 보내준다</a:t>
                      </a:r>
                      <a:endParaRPr kumimoji="1" lang="ko-KR" altLang="en-US" sz="10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관리자만 공지사항에 글을 등록할 수 있도록 보안 처리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파일 업로드 및 다운로드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0796" name="그림 3079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6351" y="688844"/>
            <a:ext cx="7205930" cy="6161528"/>
          </a:xfrm>
          <a:prstGeom prst="rect">
            <a:avLst/>
          </a:prstGeom>
          <a:noFill/>
          <a:ln>
            <a:noFill/>
          </a:ln>
        </p:spPr>
      </p:pic>
      <p:sp>
        <p:nvSpPr>
          <p:cNvPr id="30797" name="TextBox 30796"/>
          <p:cNvSpPr txBox="1"/>
          <p:nvPr/>
        </p:nvSpPr>
        <p:spPr>
          <a:xfrm>
            <a:off x="372972" y="736456"/>
            <a:ext cx="7261524" cy="117613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798" name="TextBox 30797"/>
          <p:cNvSpPr txBox="1"/>
          <p:nvPr/>
        </p:nvSpPr>
        <p:spPr>
          <a:xfrm>
            <a:off x="376154" y="758671"/>
            <a:ext cx="315871" cy="34126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0799" name="TextBox 30798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800" name="TextBox 30799"/>
          <p:cNvSpPr txBox="1"/>
          <p:nvPr/>
        </p:nvSpPr>
        <p:spPr>
          <a:xfrm>
            <a:off x="384080" y="6194907"/>
            <a:ext cx="315871" cy="18252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0804" name="TextBox 30803"/>
          <p:cNvSpPr txBox="1"/>
          <p:nvPr/>
        </p:nvSpPr>
        <p:spPr>
          <a:xfrm>
            <a:off x="385699" y="2157012"/>
            <a:ext cx="7237690" cy="400451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805" name="TextBox 30804"/>
          <p:cNvSpPr txBox="1"/>
          <p:nvPr/>
        </p:nvSpPr>
        <p:spPr>
          <a:xfrm>
            <a:off x="385699" y="2139541"/>
            <a:ext cx="314252" cy="30320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0806" name="TextBox 30805"/>
          <p:cNvSpPr txBox="1"/>
          <p:nvPr/>
        </p:nvSpPr>
        <p:spPr>
          <a:xfrm>
            <a:off x="412658" y="1909405"/>
            <a:ext cx="7199623" cy="219027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807" name="TextBox 30806"/>
          <p:cNvSpPr txBox="1"/>
          <p:nvPr/>
        </p:nvSpPr>
        <p:spPr>
          <a:xfrm>
            <a:off x="384080" y="1912587"/>
            <a:ext cx="315871" cy="18252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21223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가로 글상자 10245"/>
          <p:cNvSpPr txBox="1"/>
          <p:nvPr/>
        </p:nvSpPr>
        <p:spPr>
          <a:xfrm>
            <a:off x="1737990" y="1264791"/>
            <a:ext cx="1182174" cy="67773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800" b="0" i="0" u="none" baseline="0" dirty="0">
                <a:solidFill>
                  <a:schemeClr val="tx1"/>
                </a:solidFill>
                <a:latin typeface="돋움"/>
                <a:ea typeface="굴림"/>
              </a:rPr>
              <a:t>목차</a:t>
            </a:r>
          </a:p>
        </p:txBody>
      </p:sp>
      <p:sp>
        <p:nvSpPr>
          <p:cNvPr id="10247" name="가로 글상자 10246"/>
          <p:cNvSpPr txBox="1"/>
          <p:nvPr/>
        </p:nvSpPr>
        <p:spPr>
          <a:xfrm>
            <a:off x="1737989" y="2285560"/>
            <a:ext cx="7063469" cy="31700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 dirty="0" err="1" smtClean="0">
                <a:solidFill>
                  <a:schemeClr val="tx1"/>
                </a:solidFill>
                <a:latin typeface="돋움"/>
                <a:ea typeface="굴림"/>
              </a:rPr>
              <a:t>메뉴구성안</a:t>
            </a:r>
            <a:r>
              <a:rPr kumimoji="1" lang="ko-KR" altLang="en-US" sz="2000" b="0" i="0" u="none" baseline="0" dirty="0" smtClean="0">
                <a:solidFill>
                  <a:schemeClr val="tx1"/>
                </a:solidFill>
                <a:latin typeface="돋움"/>
                <a:ea typeface="굴림"/>
              </a:rPr>
              <a:t> 및 </a:t>
            </a:r>
            <a:r>
              <a:rPr kumimoji="1" lang="ko-KR" altLang="en-US" sz="2000" dirty="0" err="1" smtClean="0">
                <a:latin typeface="돋움"/>
                <a:ea typeface="굴림"/>
              </a:rPr>
              <a:t>메뉴</a:t>
            </a:r>
            <a:r>
              <a:rPr kumimoji="1" lang="ko-KR" altLang="en-US" sz="2000" b="0" i="0" u="none" baseline="0" dirty="0" err="1" smtClean="0">
                <a:solidFill>
                  <a:schemeClr val="tx1"/>
                </a:solidFill>
                <a:latin typeface="돋움"/>
                <a:ea typeface="굴림"/>
              </a:rPr>
              <a:t>설계서</a:t>
            </a:r>
            <a:endParaRPr kumimoji="1" lang="ko-KR" altLang="en-US" sz="2000" b="0" i="0" u="none" baseline="0" dirty="0">
              <a:solidFill>
                <a:schemeClr val="tx1"/>
              </a:solidFill>
              <a:latin typeface="돋움"/>
              <a:ea typeface="굴림"/>
            </a:endParaRP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 dirty="0">
                <a:solidFill>
                  <a:schemeClr val="tx1"/>
                </a:solidFill>
                <a:latin typeface="돋움"/>
                <a:ea typeface="굴림"/>
              </a:rPr>
              <a:t>사용자 </a:t>
            </a:r>
            <a:r>
              <a:rPr kumimoji="1" lang="ko-KR" altLang="en-US" sz="2000" b="0" i="0" u="none" baseline="0" dirty="0" smtClean="0">
                <a:solidFill>
                  <a:schemeClr val="tx1"/>
                </a:solidFill>
                <a:latin typeface="돋움"/>
                <a:ea typeface="굴림"/>
              </a:rPr>
              <a:t>시나리오 및 </a:t>
            </a:r>
            <a:r>
              <a:rPr kumimoji="1" lang="en-US" altLang="ko-KR" sz="2000" b="0" i="0" u="none" baseline="0" dirty="0" err="1" smtClean="0">
                <a:solidFill>
                  <a:schemeClr val="tx1"/>
                </a:solidFill>
                <a:latin typeface="돋움"/>
                <a:ea typeface="굴림"/>
              </a:rPr>
              <a:t>usecase</a:t>
            </a:r>
            <a:endParaRPr kumimoji="1" lang="ko-KR" altLang="en-US" sz="2000" b="0" i="0" u="none" baseline="0" dirty="0">
              <a:solidFill>
                <a:schemeClr val="tx1"/>
              </a:solidFill>
              <a:latin typeface="돋움"/>
              <a:ea typeface="굴림"/>
            </a:endParaRP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en-US" altLang="ko-KR" sz="2000" b="0" i="0" u="none" baseline="0" dirty="0">
                <a:solidFill>
                  <a:schemeClr val="tx1"/>
                </a:solidFill>
                <a:latin typeface="돋움"/>
                <a:ea typeface="굴림"/>
              </a:rPr>
              <a:t>UI </a:t>
            </a:r>
            <a:r>
              <a:rPr kumimoji="1" lang="ko-KR" altLang="en-US" sz="2000" b="0" i="0" u="none" baseline="0" dirty="0">
                <a:solidFill>
                  <a:schemeClr val="tx1"/>
                </a:solidFill>
                <a:latin typeface="돋움"/>
                <a:ea typeface="굴림"/>
              </a:rPr>
              <a:t>프로세스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 dirty="0">
                <a:solidFill>
                  <a:schemeClr val="tx1"/>
                </a:solidFill>
                <a:latin typeface="돋움"/>
                <a:ea typeface="굴림"/>
              </a:rPr>
              <a:t>스토리보드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 dirty="0" err="1">
                <a:solidFill>
                  <a:schemeClr val="tx1"/>
                </a:solidFill>
                <a:latin typeface="돋움"/>
                <a:ea typeface="굴림"/>
              </a:rPr>
              <a:t>프로토타입</a:t>
            </a:r>
            <a:endParaRPr kumimoji="1" lang="ko-KR" altLang="en-US" sz="2000" b="0" i="0" u="none" baseline="0" dirty="0">
              <a:solidFill>
                <a:schemeClr val="tx1"/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073629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Box 31747"/>
          <p:cNvSpPr txBox="1"/>
          <p:nvPr/>
        </p:nvSpPr>
        <p:spPr>
          <a:xfrm>
            <a:off x="350757" y="1552285"/>
            <a:ext cx="7261524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graphicFrame>
        <p:nvGraphicFramePr>
          <p:cNvPr id="31749" name="표 31748"/>
          <p:cNvGraphicFramePr/>
          <p:nvPr>
            <p:extLst>
              <p:ext uri="{D42A27DB-BD31-4B8C-83A1-F6EECF244321}">
                <p14:modId xmlns:p14="http://schemas.microsoft.com/office/powerpoint/2010/main" val="1076591336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자세히 보기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10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공지사항에 게시된 글을 클릭하면 자세히 볼 수 있는 페이지가 나오며, 첨부된 파일 다운로드가 가능하다. 또한 관리자일 경우 글 수정과 삭제가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 보기 페이지 기능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관리자일 경우 글 수정과 삭제가 가능하도록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1821" name="그림 318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1822" name="TextBox 31821"/>
          <p:cNvSpPr txBox="1"/>
          <p:nvPr/>
        </p:nvSpPr>
        <p:spPr>
          <a:xfrm>
            <a:off x="372972" y="736456"/>
            <a:ext cx="7261524" cy="81582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1823" name="TextBox 31822"/>
          <p:cNvSpPr txBox="1"/>
          <p:nvPr/>
        </p:nvSpPr>
        <p:spPr>
          <a:xfrm>
            <a:off x="376154" y="758671"/>
            <a:ext cx="315871" cy="23649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1824" name="TextBox 31823"/>
          <p:cNvSpPr txBox="1"/>
          <p:nvPr/>
        </p:nvSpPr>
        <p:spPr>
          <a:xfrm>
            <a:off x="382517" y="6377431"/>
            <a:ext cx="7258287" cy="48092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1828" name="TextBox 31827"/>
          <p:cNvSpPr txBox="1"/>
          <p:nvPr/>
        </p:nvSpPr>
        <p:spPr>
          <a:xfrm>
            <a:off x="384080" y="6377431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1829" name="TextBox 31828"/>
          <p:cNvSpPr txBox="1"/>
          <p:nvPr/>
        </p:nvSpPr>
        <p:spPr>
          <a:xfrm>
            <a:off x="401551" y="1768131"/>
            <a:ext cx="7237690" cy="460929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1830" name="TextBox 31829"/>
          <p:cNvSpPr txBox="1"/>
          <p:nvPr/>
        </p:nvSpPr>
        <p:spPr>
          <a:xfrm>
            <a:off x="385699" y="1768131"/>
            <a:ext cx="314252" cy="28891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1831" name="TextBox 31830"/>
          <p:cNvSpPr txBox="1"/>
          <p:nvPr/>
        </p:nvSpPr>
        <p:spPr>
          <a:xfrm>
            <a:off x="384080" y="1533251"/>
            <a:ext cx="315871" cy="23488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136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2" name="표 32771"/>
          <p:cNvGraphicFramePr/>
          <p:nvPr>
            <p:extLst>
              <p:ext uri="{D42A27DB-BD31-4B8C-83A1-F6EECF244321}">
                <p14:modId xmlns:p14="http://schemas.microsoft.com/office/powerpoint/2010/main" val="4219969554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글수정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11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공지사항 게시글을 수정하거나 삭제할 수 있으며, 제목과 내용뿐만 아니라 첨부된 파일도 수정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제목 본문 파일첨부를 </a:t>
                      </a:r>
                      <a:endParaRPr kumimoji="1" lang="en-US" altLang="ko-KR" sz="1000" b="0" i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쓰기 쉽도록 서로 나누어주고 </a:t>
                      </a:r>
                      <a:r>
                        <a:rPr kumimoji="1" lang="en-US" altLang="ko-KR" sz="10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multipart </a:t>
                      </a:r>
                      <a:r>
                        <a:rPr kumimoji="1" lang="ko-KR" altLang="en-US" sz="10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폼 방식으로 보내준다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게시글의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제목 및 내용과 첨부 파일이 수정 가능하도록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2844" name="그림 3284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4732" y="749182"/>
            <a:ext cx="7207549" cy="610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2845" name="TextBox 32844"/>
          <p:cNvSpPr txBox="1"/>
          <p:nvPr/>
        </p:nvSpPr>
        <p:spPr>
          <a:xfrm>
            <a:off x="372972" y="736456"/>
            <a:ext cx="7261524" cy="103167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46" name="TextBox 32845"/>
          <p:cNvSpPr txBox="1"/>
          <p:nvPr/>
        </p:nvSpPr>
        <p:spPr>
          <a:xfrm>
            <a:off x="376154" y="758671"/>
            <a:ext cx="315871" cy="30001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2847" name="TextBox 32846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48" name="TextBox 32847"/>
          <p:cNvSpPr txBox="1"/>
          <p:nvPr/>
        </p:nvSpPr>
        <p:spPr>
          <a:xfrm>
            <a:off x="384080" y="6139313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2852" name="TextBox 32851"/>
          <p:cNvSpPr txBox="1"/>
          <p:nvPr/>
        </p:nvSpPr>
        <p:spPr>
          <a:xfrm>
            <a:off x="401551" y="1768131"/>
            <a:ext cx="7237690" cy="4393397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53" name="TextBox 32852"/>
          <p:cNvSpPr txBox="1"/>
          <p:nvPr/>
        </p:nvSpPr>
        <p:spPr>
          <a:xfrm>
            <a:off x="385699" y="2057043"/>
            <a:ext cx="314252" cy="28729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2854" name="TextBox 32853"/>
          <p:cNvSpPr txBox="1"/>
          <p:nvPr/>
        </p:nvSpPr>
        <p:spPr>
          <a:xfrm>
            <a:off x="350757" y="1768131"/>
            <a:ext cx="7261524" cy="28891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55" name="TextBox 32854"/>
          <p:cNvSpPr txBox="1"/>
          <p:nvPr/>
        </p:nvSpPr>
        <p:spPr>
          <a:xfrm>
            <a:off x="384080" y="1768131"/>
            <a:ext cx="315871" cy="28891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4833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6" name="표 33795"/>
          <p:cNvGraphicFramePr/>
          <p:nvPr>
            <p:extLst>
              <p:ext uri="{D42A27DB-BD31-4B8C-83A1-F6EECF244321}">
                <p14:modId xmlns:p14="http://schemas.microsoft.com/office/powerpoint/2010/main" val="3815029549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민원안내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12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공지사항 &gt; 고객민원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공지사항 카테고리에서 고객민원에 해당하는 페이지이다.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회원인 경우에만 민원 신청이 가능하며, 필수 내용을 모두 입력한 뒤 신청 버튼을 누르면 나의 민원 목록에 추가된다.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첨부파일이 있으므로 </a:t>
                      </a:r>
                      <a:r>
                        <a:rPr kumimoji="1" lang="en-US" altLang="ko-KR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multipart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폼으로 전송해준다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Multipart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리퀘스트받아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파일을 </a:t>
                      </a:r>
                      <a:r>
                        <a:rPr kumimoji="1" lang="en-US" altLang="ko-KR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저장해준다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3868" name="그림 3386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38075"/>
            <a:ext cx="7250361" cy="60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33869" name="TextBox 33868"/>
          <p:cNvSpPr txBox="1"/>
          <p:nvPr/>
        </p:nvSpPr>
        <p:spPr>
          <a:xfrm>
            <a:off x="372972" y="736456"/>
            <a:ext cx="7261524" cy="1104684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0" name="TextBox 33869"/>
          <p:cNvSpPr txBox="1"/>
          <p:nvPr/>
        </p:nvSpPr>
        <p:spPr>
          <a:xfrm>
            <a:off x="376154" y="758671"/>
            <a:ext cx="315871" cy="320615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3871" name="TextBox 33870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2" name="TextBox 33871"/>
          <p:cNvSpPr txBox="1"/>
          <p:nvPr/>
        </p:nvSpPr>
        <p:spPr>
          <a:xfrm>
            <a:off x="384080" y="6139313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3876" name="TextBox 33875"/>
          <p:cNvSpPr txBox="1"/>
          <p:nvPr/>
        </p:nvSpPr>
        <p:spPr>
          <a:xfrm>
            <a:off x="401551" y="1841141"/>
            <a:ext cx="7237690" cy="432038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7" name="TextBox 33876"/>
          <p:cNvSpPr txBox="1"/>
          <p:nvPr/>
        </p:nvSpPr>
        <p:spPr>
          <a:xfrm>
            <a:off x="376523" y="2128433"/>
            <a:ext cx="312689" cy="28891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 dirty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 dirty="0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3878" name="TextBox 33877"/>
          <p:cNvSpPr txBox="1"/>
          <p:nvPr/>
        </p:nvSpPr>
        <p:spPr>
          <a:xfrm>
            <a:off x="387807" y="1841141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9" name="TextBox 33878"/>
          <p:cNvSpPr txBox="1"/>
          <p:nvPr/>
        </p:nvSpPr>
        <p:spPr>
          <a:xfrm>
            <a:off x="376523" y="1841141"/>
            <a:ext cx="315871" cy="28729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 dirty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 dirty="0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39499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0" name="표 34819"/>
          <p:cNvGraphicFramePr/>
          <p:nvPr>
            <p:extLst>
              <p:ext uri="{D42A27DB-BD31-4B8C-83A1-F6EECF244321}">
                <p14:modId xmlns:p14="http://schemas.microsoft.com/office/powerpoint/2010/main" val="3051702556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나의 민원 목록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13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로그인한 사용자의 민원 목록을 불러오는 페이지이다. 관리자의 답변 유무를 확인할 수 있으며, 해당 민원 클릭 시 자세히 보기 페이지로 이동한다. 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글들이 겹치지 않게끔 선으로 목록 글을 나눠주고 답변 대기와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답변완료를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볼 수 있게끔 해준다</a:t>
                      </a:r>
                      <a:endParaRPr kumimoji="1" lang="en-US" altLang="ko-KR" sz="12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민원신청도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할 수 있도록 민원신청 버튼을 만들어준다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민원목록만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볼수있도록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처리하며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답변대기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답변완료가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나뉠수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있도록 테이블 구성을 짜준다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4892" name="그림 3489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52376" y="749182"/>
            <a:ext cx="7259906" cy="610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4893" name="TextBox 34892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894" name="TextBox 34893"/>
          <p:cNvSpPr txBox="1"/>
          <p:nvPr/>
        </p:nvSpPr>
        <p:spPr>
          <a:xfrm>
            <a:off x="376154" y="758671"/>
            <a:ext cx="315871" cy="36192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4895" name="TextBox 34894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896" name="TextBox 34895"/>
          <p:cNvSpPr txBox="1"/>
          <p:nvPr/>
        </p:nvSpPr>
        <p:spPr>
          <a:xfrm>
            <a:off x="384080" y="601712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4900" name="TextBox 34899"/>
          <p:cNvSpPr txBox="1"/>
          <p:nvPr/>
        </p:nvSpPr>
        <p:spPr>
          <a:xfrm>
            <a:off x="374591" y="205704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901" name="TextBox 34900"/>
          <p:cNvSpPr txBox="1"/>
          <p:nvPr/>
        </p:nvSpPr>
        <p:spPr>
          <a:xfrm>
            <a:off x="385699" y="2344336"/>
            <a:ext cx="314252" cy="27931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4902" name="TextBox 34901"/>
          <p:cNvSpPr txBox="1"/>
          <p:nvPr/>
        </p:nvSpPr>
        <p:spPr>
          <a:xfrm>
            <a:off x="350757" y="2057043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903" name="TextBox 34902"/>
          <p:cNvSpPr txBox="1"/>
          <p:nvPr/>
        </p:nvSpPr>
        <p:spPr>
          <a:xfrm>
            <a:off x="384080" y="2057043"/>
            <a:ext cx="31587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985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4" name="표 35843"/>
          <p:cNvGraphicFramePr/>
          <p:nvPr>
            <p:extLst>
              <p:ext uri="{D42A27DB-BD31-4B8C-83A1-F6EECF244321}">
                <p14:modId xmlns:p14="http://schemas.microsoft.com/office/powerpoint/2010/main" val="323106398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나의 민원 자세히 보기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14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민원 자세히 보기 페이지이다. 사용자의 민원 내용과 관리자의 답변을 확인할 수 있다.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관리자인 경우 해당 민원에 답변을 등록할 수 있다.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F: 한번 신청한 민원은 수정할 수 없으나 철회는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등록된 답변이 없을 때의 구성을 짜고</a:t>
                      </a:r>
                      <a:r>
                        <a:rPr kumimoji="1" lang="en-US" altLang="ko-KR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관리자일 때의 버튼을 만든다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관리자일 경우 해당 질문에 답변을 달 수 있도록 처리하고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민원철회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및 고객의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폭언시에도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관리자가 임의로 민원을 철회시킬 수 있도록 한다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5916" name="그림 3591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5917" name="TextBox 35916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18" name="TextBox 35917"/>
          <p:cNvSpPr txBox="1"/>
          <p:nvPr/>
        </p:nvSpPr>
        <p:spPr>
          <a:xfrm>
            <a:off x="376154" y="758671"/>
            <a:ext cx="315871" cy="3825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19" name="TextBox 35918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20" name="TextBox 35919"/>
          <p:cNvSpPr txBox="1"/>
          <p:nvPr/>
        </p:nvSpPr>
        <p:spPr>
          <a:xfrm>
            <a:off x="384080" y="601712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4" name="TextBox 35923"/>
          <p:cNvSpPr txBox="1"/>
          <p:nvPr/>
        </p:nvSpPr>
        <p:spPr>
          <a:xfrm>
            <a:off x="374591" y="205704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5" name="TextBox 35924"/>
          <p:cNvSpPr txBox="1"/>
          <p:nvPr/>
        </p:nvSpPr>
        <p:spPr>
          <a:xfrm>
            <a:off x="385699" y="2344336"/>
            <a:ext cx="314252" cy="27931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6" name="TextBox 35925"/>
          <p:cNvSpPr txBox="1"/>
          <p:nvPr/>
        </p:nvSpPr>
        <p:spPr>
          <a:xfrm>
            <a:off x="350757" y="2057043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27" name="TextBox 35926"/>
          <p:cNvSpPr txBox="1"/>
          <p:nvPr/>
        </p:nvSpPr>
        <p:spPr>
          <a:xfrm>
            <a:off x="384080" y="2057043"/>
            <a:ext cx="31587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8" name="TextBox 35927"/>
          <p:cNvSpPr txBox="1"/>
          <p:nvPr/>
        </p:nvSpPr>
        <p:spPr>
          <a:xfrm>
            <a:off x="4012442" y="464893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9" name="TextBox 35928"/>
          <p:cNvSpPr txBox="1"/>
          <p:nvPr/>
        </p:nvSpPr>
        <p:spPr>
          <a:xfrm>
            <a:off x="4372744" y="4729865"/>
            <a:ext cx="647594" cy="27936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30" name="TextBox 35929"/>
          <p:cNvSpPr txBox="1"/>
          <p:nvPr/>
        </p:nvSpPr>
        <p:spPr>
          <a:xfrm>
            <a:off x="5236185" y="544098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31" name="TextBox 35930"/>
          <p:cNvSpPr txBox="1"/>
          <p:nvPr/>
        </p:nvSpPr>
        <p:spPr>
          <a:xfrm>
            <a:off x="5533023" y="5476435"/>
            <a:ext cx="748156" cy="28885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56123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8" name="표 36867"/>
          <p:cNvGraphicFramePr/>
          <p:nvPr>
            <p:extLst>
              <p:ext uri="{D42A27DB-BD31-4B8C-83A1-F6EECF244321}">
                <p14:modId xmlns:p14="http://schemas.microsoft.com/office/powerpoint/2010/main" val="1524648412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민원 답변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15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관리자인 경우 해당 민원의 내용을 확인하고 답변을 등록할 수 있는 페이지이다.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질문글과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답변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적는내용을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같이 배치해줘서 해당 질문에 대해 더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신경써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답변할 수 있도록 한다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질문글을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불러와 페이지에 뿌려주고 답변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등록시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등록해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답변완료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상태로 만들어준다</a:t>
                      </a:r>
                      <a:endParaRPr kumimoji="1" lang="en-US" altLang="ko-KR" sz="12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6940" name="그림 3693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6941" name="TextBox 36940"/>
          <p:cNvSpPr txBox="1"/>
          <p:nvPr/>
        </p:nvSpPr>
        <p:spPr>
          <a:xfrm>
            <a:off x="372972" y="736456"/>
            <a:ext cx="7261524" cy="117613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42" name="TextBox 36941"/>
          <p:cNvSpPr txBox="1"/>
          <p:nvPr/>
        </p:nvSpPr>
        <p:spPr>
          <a:xfrm>
            <a:off x="376154" y="758671"/>
            <a:ext cx="315871" cy="34126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6943" name="TextBox 36942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44" name="TextBox 36943"/>
          <p:cNvSpPr txBox="1"/>
          <p:nvPr/>
        </p:nvSpPr>
        <p:spPr>
          <a:xfrm>
            <a:off x="384080" y="6161528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6948" name="TextBox 36947"/>
          <p:cNvSpPr txBox="1"/>
          <p:nvPr/>
        </p:nvSpPr>
        <p:spPr>
          <a:xfrm>
            <a:off x="374591" y="2128433"/>
            <a:ext cx="7237690" cy="403309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49" name="TextBox 36948"/>
          <p:cNvSpPr txBox="1"/>
          <p:nvPr/>
        </p:nvSpPr>
        <p:spPr>
          <a:xfrm>
            <a:off x="385699" y="2128433"/>
            <a:ext cx="314252" cy="27936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6950" name="TextBox 36949"/>
          <p:cNvSpPr txBox="1"/>
          <p:nvPr/>
        </p:nvSpPr>
        <p:spPr>
          <a:xfrm>
            <a:off x="350757" y="1912587"/>
            <a:ext cx="7261524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51" name="TextBox 36950"/>
          <p:cNvSpPr txBox="1"/>
          <p:nvPr/>
        </p:nvSpPr>
        <p:spPr>
          <a:xfrm>
            <a:off x="384080" y="1922132"/>
            <a:ext cx="315871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154905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2" name="표 37891"/>
          <p:cNvGraphicFramePr/>
          <p:nvPr>
            <p:extLst>
              <p:ext uri="{D42A27DB-BD31-4B8C-83A1-F6EECF244321}">
                <p14:modId xmlns:p14="http://schemas.microsoft.com/office/powerpoint/2010/main" val="3351983539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나의 민원 자세히 보기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16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답변이 등록된 민원을 자세히 보기 했을 때 보이는 페이지이다.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관리자인 경우 등록된 답변의 내용 수정과 등록이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완료된 답변과 질문을 동시에 보이되 서로 나뉘어지도록 칸을 나눠준다</a:t>
                      </a:r>
                      <a:endParaRPr kumimoji="1" lang="en-US" altLang="ko-KR" sz="12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그리고 관리자가 답변을 수정 및 삭제할 수 있도록 만들어준다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질문과 답변을 동시에 불러와 페이지에 뿌려주고</a:t>
                      </a:r>
                      <a:endParaRPr kumimoji="1" lang="en-US" altLang="ko-KR" sz="12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관리자의경우 답변을 수정 및 삭제가 가능하도록 해준다 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7964" name="그림 3796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3169" y="760290"/>
            <a:ext cx="7209112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7965" name="TextBox 37964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66" name="TextBox 37965"/>
          <p:cNvSpPr txBox="1"/>
          <p:nvPr/>
        </p:nvSpPr>
        <p:spPr>
          <a:xfrm>
            <a:off x="376154" y="758671"/>
            <a:ext cx="315871" cy="3825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67" name="TextBox 37966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68" name="TextBox 37967"/>
          <p:cNvSpPr txBox="1"/>
          <p:nvPr/>
        </p:nvSpPr>
        <p:spPr>
          <a:xfrm>
            <a:off x="384080" y="601712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2" name="TextBox 37971"/>
          <p:cNvSpPr txBox="1"/>
          <p:nvPr/>
        </p:nvSpPr>
        <p:spPr>
          <a:xfrm>
            <a:off x="374591" y="205704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73" name="TextBox 37972"/>
          <p:cNvSpPr txBox="1"/>
          <p:nvPr/>
        </p:nvSpPr>
        <p:spPr>
          <a:xfrm>
            <a:off x="385699" y="2344336"/>
            <a:ext cx="314252" cy="27931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4" name="TextBox 37973"/>
          <p:cNvSpPr txBox="1"/>
          <p:nvPr/>
        </p:nvSpPr>
        <p:spPr>
          <a:xfrm>
            <a:off x="350757" y="2057043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75" name="TextBox 37974"/>
          <p:cNvSpPr txBox="1"/>
          <p:nvPr/>
        </p:nvSpPr>
        <p:spPr>
          <a:xfrm>
            <a:off x="384080" y="2057043"/>
            <a:ext cx="31587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6" name="TextBox 37975"/>
          <p:cNvSpPr txBox="1"/>
          <p:nvPr/>
        </p:nvSpPr>
        <p:spPr>
          <a:xfrm>
            <a:off x="5236185" y="544098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7" name="TextBox 37976"/>
          <p:cNvSpPr txBox="1"/>
          <p:nvPr/>
        </p:nvSpPr>
        <p:spPr>
          <a:xfrm>
            <a:off x="5533023" y="5440980"/>
            <a:ext cx="1503054" cy="4158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78" name="TextBox 37977"/>
          <p:cNvSpPr txBox="1"/>
          <p:nvPr/>
        </p:nvSpPr>
        <p:spPr>
          <a:xfrm>
            <a:off x="907872" y="516954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9" name="TextBox 37978"/>
          <p:cNvSpPr txBox="1"/>
          <p:nvPr/>
        </p:nvSpPr>
        <p:spPr>
          <a:xfrm>
            <a:off x="1204709" y="5169540"/>
            <a:ext cx="1503054" cy="4158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219732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표 38915"/>
          <p:cNvGraphicFramePr/>
          <p:nvPr>
            <p:extLst>
              <p:ext uri="{D42A27DB-BD31-4B8C-83A1-F6EECF244321}">
                <p14:modId xmlns:p14="http://schemas.microsoft.com/office/powerpoint/2010/main" val="3736006680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민원 답변 수정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17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관리자인 경우 등록된 답변의 내용을 수정하거나 삭제할 수 있는 페이지이다.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답변 수정 시 자신이 원래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썻던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답변이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뭐인지도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보이게끔 해줘서 수정이 용이하게 해준다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질문과 답변을 동시에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갖고와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페이지에 뿌려주고 답변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수정시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en-US" altLang="ko-KR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있던 데이터를 새로 등록하는게 아닌 수정을 시킨다</a:t>
                      </a: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8988" name="그림 3898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1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8989" name="TextBox 38988"/>
          <p:cNvSpPr txBox="1"/>
          <p:nvPr/>
        </p:nvSpPr>
        <p:spPr>
          <a:xfrm>
            <a:off x="372972" y="736456"/>
            <a:ext cx="7261524" cy="117613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0" name="TextBox 38989"/>
          <p:cNvSpPr txBox="1"/>
          <p:nvPr/>
        </p:nvSpPr>
        <p:spPr>
          <a:xfrm>
            <a:off x="376154" y="758671"/>
            <a:ext cx="315871" cy="34126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8991" name="TextBox 38990"/>
          <p:cNvSpPr txBox="1"/>
          <p:nvPr/>
        </p:nvSpPr>
        <p:spPr>
          <a:xfrm>
            <a:off x="382517" y="6088519"/>
            <a:ext cx="7258287" cy="76983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2" name="TextBox 38991"/>
          <p:cNvSpPr txBox="1"/>
          <p:nvPr/>
        </p:nvSpPr>
        <p:spPr>
          <a:xfrm>
            <a:off x="384080" y="6088519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8996" name="TextBox 38995"/>
          <p:cNvSpPr txBox="1"/>
          <p:nvPr/>
        </p:nvSpPr>
        <p:spPr>
          <a:xfrm>
            <a:off x="374591" y="212843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7" name="TextBox 38996"/>
          <p:cNvSpPr txBox="1"/>
          <p:nvPr/>
        </p:nvSpPr>
        <p:spPr>
          <a:xfrm>
            <a:off x="385699" y="2128433"/>
            <a:ext cx="314252" cy="27936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8998" name="TextBox 38997"/>
          <p:cNvSpPr txBox="1"/>
          <p:nvPr/>
        </p:nvSpPr>
        <p:spPr>
          <a:xfrm>
            <a:off x="350757" y="1912587"/>
            <a:ext cx="7261524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9" name="TextBox 38998"/>
          <p:cNvSpPr txBox="1"/>
          <p:nvPr/>
        </p:nvSpPr>
        <p:spPr>
          <a:xfrm>
            <a:off x="384080" y="1922132"/>
            <a:ext cx="315871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00377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0" name="표 39939"/>
          <p:cNvGraphicFramePr/>
          <p:nvPr>
            <p:extLst>
              <p:ext uri="{D42A27DB-BD31-4B8C-83A1-F6EECF244321}">
                <p14:modId xmlns:p14="http://schemas.microsoft.com/office/powerpoint/2010/main" val="2973758014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축제행사 – 함안수박축제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18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메인 </a:t>
                      </a: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축제행사 </a:t>
                      </a: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함안수박축제</a:t>
                      </a:r>
                      <a:endParaRPr kumimoji="1" lang="ko-KR" altLang="en-US" sz="8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축제행사 카테고리의 중분류를 나태내며, 함안수박축제, 함안낙화놀이, 해바라기축제로 분류된다.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함안수박축제의 내용이 담긴 영역이다. 축제 대표 이미지와 주소 및 관리처 정보를 제공하고, 행사의 유래와 주요 행사 내용을 안내한다.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 이미지와 주소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관리처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문의전화 영역을 지정하여 배치한다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페이지를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이용해 연결이 잘되도록 해주고 주소 또는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문의전화의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경우 기술적 처리를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부탁받을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수 있으니 미리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준비해놓는다</a:t>
                      </a:r>
                      <a:endParaRPr kumimoji="1" lang="en-US" altLang="ko-KR" sz="12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0012" name="그림 4001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17422"/>
            <a:ext cx="7261469" cy="6136132"/>
          </a:xfrm>
          <a:prstGeom prst="rect">
            <a:avLst/>
          </a:prstGeom>
          <a:noFill/>
          <a:ln>
            <a:noFill/>
          </a:ln>
        </p:spPr>
      </p:pic>
      <p:sp>
        <p:nvSpPr>
          <p:cNvPr id="40013" name="TextBox 40012"/>
          <p:cNvSpPr txBox="1"/>
          <p:nvPr/>
        </p:nvSpPr>
        <p:spPr>
          <a:xfrm>
            <a:off x="372972" y="688844"/>
            <a:ext cx="7261524" cy="110312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14" name="TextBox 40013"/>
          <p:cNvSpPr txBox="1"/>
          <p:nvPr/>
        </p:nvSpPr>
        <p:spPr>
          <a:xfrm>
            <a:off x="384080" y="688844"/>
            <a:ext cx="315871" cy="29840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0015" name="TextBox 40014"/>
          <p:cNvSpPr txBox="1"/>
          <p:nvPr/>
        </p:nvSpPr>
        <p:spPr>
          <a:xfrm>
            <a:off x="382517" y="6232975"/>
            <a:ext cx="7258287" cy="62537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16" name="TextBox 40015"/>
          <p:cNvSpPr txBox="1"/>
          <p:nvPr/>
        </p:nvSpPr>
        <p:spPr>
          <a:xfrm>
            <a:off x="384080" y="621075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0020" name="TextBox 40019"/>
          <p:cNvSpPr txBox="1"/>
          <p:nvPr/>
        </p:nvSpPr>
        <p:spPr>
          <a:xfrm>
            <a:off x="374591" y="2057043"/>
            <a:ext cx="7237690" cy="417593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21" name="TextBox 40020"/>
          <p:cNvSpPr txBox="1"/>
          <p:nvPr/>
        </p:nvSpPr>
        <p:spPr>
          <a:xfrm>
            <a:off x="385699" y="2066532"/>
            <a:ext cx="314252" cy="27780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0022" name="TextBox 40021"/>
          <p:cNvSpPr txBox="1"/>
          <p:nvPr/>
        </p:nvSpPr>
        <p:spPr>
          <a:xfrm>
            <a:off x="350757" y="1768131"/>
            <a:ext cx="7261524" cy="28891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23" name="TextBox 40022"/>
          <p:cNvSpPr txBox="1"/>
          <p:nvPr/>
        </p:nvSpPr>
        <p:spPr>
          <a:xfrm>
            <a:off x="384080" y="1777676"/>
            <a:ext cx="315871" cy="27936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33458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4" name="표 40963"/>
          <p:cNvGraphicFramePr/>
          <p:nvPr>
            <p:extLst>
              <p:ext uri="{D42A27DB-BD31-4B8C-83A1-F6EECF244321}">
                <p14:modId xmlns:p14="http://schemas.microsoft.com/office/powerpoint/2010/main" val="1177820689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 축제행사 – 함안낙화놀이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19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메인 </a:t>
                      </a: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축제행사 </a:t>
                      </a: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함안낙화놀이</a:t>
                      </a: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함안낙화놀이의 내용이 담긴 영역이다. 축제 대표 이미지와 주소 및 관리처 정보를 제공하고, 행사의 유래와 주요 행사 내용을 안내한다.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 이미지와 주소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관리처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문의전화 영역을 지정하여 배치한다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.</a:t>
                      </a: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해당 페이지를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서블릿을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이용해 연결이 잘되도록 해주고 주소 또는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문의전화의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경우 기술적 처리를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부탁받을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수 있으니 미리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준비해놓는다</a:t>
                      </a:r>
                      <a:endParaRPr kumimoji="1" lang="en-US" altLang="ko-KR" sz="1200" b="0" i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1036" name="그림 4103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25348"/>
            <a:ext cx="7256724" cy="6110791"/>
          </a:xfrm>
          <a:prstGeom prst="rect">
            <a:avLst/>
          </a:prstGeom>
          <a:noFill/>
          <a:ln>
            <a:noFill/>
          </a:ln>
        </p:spPr>
      </p:pic>
      <p:sp>
        <p:nvSpPr>
          <p:cNvPr id="41037" name="TextBox 41036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38" name="TextBox 41037"/>
          <p:cNvSpPr txBox="1"/>
          <p:nvPr/>
        </p:nvSpPr>
        <p:spPr>
          <a:xfrm>
            <a:off x="376154" y="758671"/>
            <a:ext cx="315871" cy="3825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1039" name="TextBox 41038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40" name="TextBox 41039"/>
          <p:cNvSpPr txBox="1"/>
          <p:nvPr/>
        </p:nvSpPr>
        <p:spPr>
          <a:xfrm>
            <a:off x="384080" y="5994913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1044" name="TextBox 41043"/>
          <p:cNvSpPr txBox="1"/>
          <p:nvPr/>
        </p:nvSpPr>
        <p:spPr>
          <a:xfrm>
            <a:off x="374591" y="2057043"/>
            <a:ext cx="7237690" cy="417593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45" name="TextBox 41044"/>
          <p:cNvSpPr txBox="1"/>
          <p:nvPr/>
        </p:nvSpPr>
        <p:spPr>
          <a:xfrm>
            <a:off x="385699" y="2417345"/>
            <a:ext cx="314252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1046" name="TextBox 41045"/>
          <p:cNvSpPr txBox="1"/>
          <p:nvPr/>
        </p:nvSpPr>
        <p:spPr>
          <a:xfrm>
            <a:off x="350757" y="2057043"/>
            <a:ext cx="7261524" cy="33468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47" name="TextBox 41046"/>
          <p:cNvSpPr txBox="1"/>
          <p:nvPr/>
        </p:nvSpPr>
        <p:spPr>
          <a:xfrm>
            <a:off x="384080" y="2057043"/>
            <a:ext cx="315871" cy="3507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39363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제목 1"/>
          <p:cNvSpPr>
            <a:spLocks noGrp="1"/>
          </p:cNvSpPr>
          <p:nvPr/>
        </p:nvSpPr>
        <p:spPr>
          <a:xfrm>
            <a:off x="494589" y="0"/>
            <a:ext cx="8913779" cy="11427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914400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strike="noStrike" kern="1200" cap="none" spc="0" normalizeH="0" baseline="0">
                <a:solidFill>
                  <a:schemeClr val="tx2"/>
                </a:solidFill>
                <a:latin typeface="굴림"/>
                <a:ea typeface="굴림"/>
                <a:cs typeface="+mn-cs"/>
              </a:rPr>
              <a:t>메뉴 구성안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371475" y="-5584993"/>
            <a:ext cx="2670002" cy="17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72602096" descr="cif0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9" y="1142752"/>
            <a:ext cx="9579508" cy="55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8" name="표 41987"/>
          <p:cNvGraphicFramePr/>
          <p:nvPr>
            <p:extLst>
              <p:ext uri="{D42A27DB-BD31-4B8C-83A1-F6EECF244321}">
                <p14:modId xmlns:p14="http://schemas.microsoft.com/office/powerpoint/2010/main" val="562754959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문화관광 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축제행사 – 해바라기축제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20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메인 </a:t>
                      </a: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축제행사 </a:t>
                      </a: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해바라기축제</a:t>
                      </a:r>
                      <a:endParaRPr kumimoji="1" lang="ko-KR" altLang="en-US" sz="800" b="0" i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해바라기축제의 내용이 담긴 영역이다. 축제 대표 이미지와 주소 및 관리처 정보를 제공하고, 행사의 유래와 주요 행사 내용을 안내한다.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 이미지와 주소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관리처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문의전화 영역을 지정하여 배치한다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.</a:t>
                      </a: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해당 페이지를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서블릿을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이용해 연결이 잘되도록 해주고 주소 또는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문의전화의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경우 기술적 처리를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부탁받을</a:t>
                      </a:r>
                      <a:r>
                        <a:rPr kumimoji="1" lang="ko-KR" altLang="en-US" sz="12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수 있으니 미리 </a:t>
                      </a:r>
                      <a:r>
                        <a:rPr kumimoji="1" lang="ko-KR" altLang="en-US" sz="1200" b="0" i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준비해놓는다</a:t>
                      </a:r>
                      <a:endParaRPr kumimoji="1" lang="en-US" altLang="ko-KR" sz="1200" b="0" i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2060" name="그림 4205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26967"/>
            <a:ext cx="7247235" cy="6109172"/>
          </a:xfrm>
          <a:prstGeom prst="rect">
            <a:avLst/>
          </a:prstGeom>
          <a:noFill/>
          <a:ln>
            <a:noFill/>
          </a:ln>
        </p:spPr>
      </p:pic>
      <p:sp>
        <p:nvSpPr>
          <p:cNvPr id="42061" name="TextBox 42060"/>
          <p:cNvSpPr txBox="1"/>
          <p:nvPr/>
        </p:nvSpPr>
        <p:spPr>
          <a:xfrm>
            <a:off x="372972" y="736456"/>
            <a:ext cx="7261524" cy="12491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62" name="TextBox 42061"/>
          <p:cNvSpPr txBox="1"/>
          <p:nvPr/>
        </p:nvSpPr>
        <p:spPr>
          <a:xfrm>
            <a:off x="376154" y="758671"/>
            <a:ext cx="315871" cy="36192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2063" name="TextBox 42062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64" name="TextBox 42063"/>
          <p:cNvSpPr txBox="1"/>
          <p:nvPr/>
        </p:nvSpPr>
        <p:spPr>
          <a:xfrm>
            <a:off x="384080" y="5994913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2068" name="TextBox 42067"/>
          <p:cNvSpPr txBox="1"/>
          <p:nvPr/>
        </p:nvSpPr>
        <p:spPr>
          <a:xfrm>
            <a:off x="374591" y="2272889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69" name="TextBox 42068"/>
          <p:cNvSpPr txBox="1"/>
          <p:nvPr/>
        </p:nvSpPr>
        <p:spPr>
          <a:xfrm>
            <a:off x="412658" y="2272889"/>
            <a:ext cx="312689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2070" name="TextBox 42069"/>
          <p:cNvSpPr txBox="1"/>
          <p:nvPr/>
        </p:nvSpPr>
        <p:spPr>
          <a:xfrm flipV="1">
            <a:off x="350757" y="1985596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71" name="TextBox 42070"/>
          <p:cNvSpPr txBox="1"/>
          <p:nvPr/>
        </p:nvSpPr>
        <p:spPr>
          <a:xfrm>
            <a:off x="412658" y="1985596"/>
            <a:ext cx="314308" cy="28729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9742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표 409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1480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함안여행 구조도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21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함안여행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지형문화재현황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서브페이지인 함안여행의 지정 문화재 현황의 주 콘텐츠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국가 지정문화재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지방유형문화재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지방무형 문화재는 테이블로 구현하였다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주 콘텐츠영역을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현황 문화재 별로 겹치지 않게끔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구역을 나눠 테이블로 작성한다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페이지에 연결이 되도록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포워딩시켜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뿌려준다</a:t>
                      </a: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0996" name="그림 4099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73184" y="1143311"/>
            <a:ext cx="1906076" cy="5171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97" name="직선 연결선 40996"/>
          <p:cNvCxnSpPr/>
          <p:nvPr/>
        </p:nvCxnSpPr>
        <p:spPr>
          <a:xfrm>
            <a:off x="2903298" y="1025979"/>
            <a:ext cx="1853768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998" name="TextBox 40997"/>
          <p:cNvSpPr txBox="1"/>
          <p:nvPr/>
        </p:nvSpPr>
        <p:spPr>
          <a:xfrm>
            <a:off x="3692998" y="813512"/>
            <a:ext cx="260091" cy="144266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1200</a:t>
            </a:r>
          </a:p>
        </p:txBody>
      </p:sp>
      <p:cxnSp>
        <p:nvCxnSpPr>
          <p:cNvPr id="40999" name="직선 연결선 40998"/>
          <p:cNvCxnSpPr/>
          <p:nvPr/>
        </p:nvCxnSpPr>
        <p:spPr>
          <a:xfrm>
            <a:off x="2903846" y="1026161"/>
            <a:ext cx="0" cy="233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0" name="직선 연결선 40999"/>
          <p:cNvCxnSpPr/>
          <p:nvPr/>
        </p:nvCxnSpPr>
        <p:spPr>
          <a:xfrm>
            <a:off x="4757916" y="1026161"/>
            <a:ext cx="0" cy="233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1" name="직선 연결선 41000"/>
          <p:cNvCxnSpPr/>
          <p:nvPr/>
        </p:nvCxnSpPr>
        <p:spPr>
          <a:xfrm>
            <a:off x="4635791" y="1149872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2" name="직선 연결선 41001"/>
          <p:cNvCxnSpPr/>
          <p:nvPr/>
        </p:nvCxnSpPr>
        <p:spPr>
          <a:xfrm>
            <a:off x="4635791" y="1928612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3" name="직선 연결선 41002"/>
          <p:cNvCxnSpPr/>
          <p:nvPr/>
        </p:nvCxnSpPr>
        <p:spPr>
          <a:xfrm>
            <a:off x="4933063" y="1149668"/>
            <a:ext cx="0" cy="778602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1004" name="TextBox 41003"/>
          <p:cNvSpPr txBox="1"/>
          <p:nvPr/>
        </p:nvSpPr>
        <p:spPr>
          <a:xfrm>
            <a:off x="5039297" y="1466808"/>
            <a:ext cx="260091" cy="144321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518</a:t>
            </a:r>
          </a:p>
        </p:txBody>
      </p:sp>
      <p:cxnSp>
        <p:nvCxnSpPr>
          <p:cNvPr id="41005" name="직선 연결선 41004"/>
          <p:cNvCxnSpPr/>
          <p:nvPr/>
        </p:nvCxnSpPr>
        <p:spPr>
          <a:xfrm>
            <a:off x="4635791" y="5953957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6" name="직선 연결선 41005"/>
          <p:cNvCxnSpPr/>
          <p:nvPr/>
        </p:nvCxnSpPr>
        <p:spPr>
          <a:xfrm>
            <a:off x="4631033" y="6307642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7" name="직선 연결선 41006"/>
          <p:cNvCxnSpPr/>
          <p:nvPr/>
        </p:nvCxnSpPr>
        <p:spPr>
          <a:xfrm>
            <a:off x="4928323" y="5952892"/>
            <a:ext cx="0" cy="361529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1008" name="TextBox 41007"/>
          <p:cNvSpPr txBox="1"/>
          <p:nvPr/>
        </p:nvSpPr>
        <p:spPr>
          <a:xfrm>
            <a:off x="5039297" y="6076580"/>
            <a:ext cx="260091" cy="144266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200</a:t>
            </a:r>
          </a:p>
        </p:txBody>
      </p:sp>
      <p:cxnSp>
        <p:nvCxnSpPr>
          <p:cNvPr id="41009" name="직선 연결선 41008"/>
          <p:cNvCxnSpPr/>
          <p:nvPr/>
        </p:nvCxnSpPr>
        <p:spPr>
          <a:xfrm>
            <a:off x="3084091" y="6457126"/>
            <a:ext cx="1546107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010" name="직선 연결선 41009"/>
          <p:cNvCxnSpPr/>
          <p:nvPr/>
        </p:nvCxnSpPr>
        <p:spPr>
          <a:xfrm>
            <a:off x="3083068" y="6307642"/>
            <a:ext cx="0" cy="136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1" name="직선 연결선 41010"/>
          <p:cNvCxnSpPr/>
          <p:nvPr/>
        </p:nvCxnSpPr>
        <p:spPr>
          <a:xfrm>
            <a:off x="4654823" y="6221996"/>
            <a:ext cx="0" cy="233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2" name="TextBox 41011"/>
          <p:cNvSpPr txBox="1"/>
          <p:nvPr/>
        </p:nvSpPr>
        <p:spPr>
          <a:xfrm>
            <a:off x="3692998" y="6577635"/>
            <a:ext cx="260091" cy="144321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1000</a:t>
            </a:r>
          </a:p>
        </p:txBody>
      </p:sp>
      <p:cxnSp>
        <p:nvCxnSpPr>
          <p:cNvPr id="41013" name="직선 연결선 41012"/>
          <p:cNvCxnSpPr/>
          <p:nvPr/>
        </p:nvCxnSpPr>
        <p:spPr>
          <a:xfrm>
            <a:off x="2905433" y="6236270"/>
            <a:ext cx="0" cy="234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4" name="직선 연결선 41013"/>
          <p:cNvCxnSpPr/>
          <p:nvPr/>
        </p:nvCxnSpPr>
        <p:spPr>
          <a:xfrm>
            <a:off x="2903298" y="6453948"/>
            <a:ext cx="179231" cy="0"/>
          </a:xfrm>
          <a:prstGeom prst="line">
            <a:avLst/>
          </a:prstGeom>
          <a:noFill/>
          <a:ln w="0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1015" name="TextBox 41014"/>
          <p:cNvSpPr txBox="1"/>
          <p:nvPr/>
        </p:nvSpPr>
        <p:spPr>
          <a:xfrm>
            <a:off x="2863648" y="6574457"/>
            <a:ext cx="260091" cy="144321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</a:t>
            </a:r>
          </a:p>
        </p:txBody>
      </p:sp>
      <p:cxnSp>
        <p:nvCxnSpPr>
          <p:cNvPr id="41016" name="직선 화살표 연결선 41015"/>
          <p:cNvCxnSpPr/>
          <p:nvPr/>
        </p:nvCxnSpPr>
        <p:spPr>
          <a:xfrm flipH="1">
            <a:off x="2399063" y="1611130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017" name="TextBox 41016"/>
          <p:cNvSpPr txBox="1"/>
          <p:nvPr/>
        </p:nvSpPr>
        <p:spPr>
          <a:xfrm>
            <a:off x="1411116" y="1349476"/>
            <a:ext cx="940379" cy="5233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1018" name="직선 화살표 연결선 41017"/>
          <p:cNvCxnSpPr/>
          <p:nvPr/>
        </p:nvCxnSpPr>
        <p:spPr>
          <a:xfrm flipH="1">
            <a:off x="2399063" y="3827990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019" name="TextBox 41018"/>
          <p:cNvSpPr txBox="1"/>
          <p:nvPr/>
        </p:nvSpPr>
        <p:spPr>
          <a:xfrm>
            <a:off x="1000400" y="3569515"/>
            <a:ext cx="1255959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1020" name="직선 화살표 연결선 41019"/>
          <p:cNvCxnSpPr/>
          <p:nvPr/>
        </p:nvCxnSpPr>
        <p:spPr>
          <a:xfrm flipH="1">
            <a:off x="2399063" y="6181196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021" name="TextBox 41020"/>
          <p:cNvSpPr txBox="1"/>
          <p:nvPr/>
        </p:nvSpPr>
        <p:spPr>
          <a:xfrm>
            <a:off x="1411116" y="5921160"/>
            <a:ext cx="892811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30864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표 419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854685"/>
              </p:ext>
            </p:extLst>
          </p:nvPr>
        </p:nvGraphicFramePr>
        <p:xfrm>
          <a:off x="382013" y="0"/>
          <a:ext cx="9134029" cy="6866582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 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 광심정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22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함안여행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함안광심정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802" marB="468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7310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이미지를 먼저 표시하여 사용자의 관심을 유도하고 그 아래 내용을 기술하여 더 자세히 알 수 있는 구조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대표 이미지를 먼저 큰 사진으로 보여주고 아래 서브 이미지를 넣어 해당 사진을 클릭시 그 사진을 크게 볼 수 있게하였다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콘텐츠에 대한 내용 설명과 주소 연락처 및 담당자를 표시하였다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사용자의 편의를 위해 지도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를 추가하여 자세한 위치를 찾아볼 수 있게 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9492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사진은 대표이미지를 크게 나타내고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작은사진들은 클릭시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대표이미지 사진과 대체되는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체크박스로 만들어준다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내용을 넣어주고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지도를 배치할수 있는자리를만들고 개발자에게 지도연결을 요청한다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6382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지도항목에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지도가 나오도록 해준다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2020" name="그림 4201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08476" y="1330461"/>
            <a:ext cx="2616477" cy="5472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21" name="직선 연결선 42020"/>
          <p:cNvCxnSpPr/>
          <p:nvPr/>
        </p:nvCxnSpPr>
        <p:spPr>
          <a:xfrm>
            <a:off x="2619450" y="976794"/>
            <a:ext cx="2386554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022" name="TextBox 42021"/>
          <p:cNvSpPr txBox="1"/>
          <p:nvPr/>
        </p:nvSpPr>
        <p:spPr>
          <a:xfrm>
            <a:off x="3675599" y="775423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1200</a:t>
            </a:r>
          </a:p>
        </p:txBody>
      </p:sp>
      <p:cxnSp>
        <p:nvCxnSpPr>
          <p:cNvPr id="42023" name="직선 연결선 42022"/>
          <p:cNvCxnSpPr/>
          <p:nvPr/>
        </p:nvCxnSpPr>
        <p:spPr>
          <a:xfrm flipH="1">
            <a:off x="2619450" y="981590"/>
            <a:ext cx="1617" cy="450309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42024" name="직선 연결선 42023"/>
          <p:cNvCxnSpPr/>
          <p:nvPr/>
        </p:nvCxnSpPr>
        <p:spPr>
          <a:xfrm>
            <a:off x="5006922" y="976994"/>
            <a:ext cx="0" cy="450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25" name="직선 연결선 42024"/>
          <p:cNvCxnSpPr/>
          <p:nvPr/>
        </p:nvCxnSpPr>
        <p:spPr>
          <a:xfrm>
            <a:off x="4892728" y="1333851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26" name="직선 연결선 42025"/>
          <p:cNvCxnSpPr/>
          <p:nvPr/>
        </p:nvCxnSpPr>
        <p:spPr>
          <a:xfrm>
            <a:off x="4892728" y="2287055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27" name="직선 연결선 42026"/>
          <p:cNvCxnSpPr/>
          <p:nvPr/>
        </p:nvCxnSpPr>
        <p:spPr>
          <a:xfrm>
            <a:off x="5134433" y="1330461"/>
            <a:ext cx="0" cy="956161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028" name="TextBox 42027"/>
          <p:cNvSpPr txBox="1"/>
          <p:nvPr/>
        </p:nvSpPr>
        <p:spPr>
          <a:xfrm>
            <a:off x="5253382" y="1733202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518</a:t>
            </a:r>
          </a:p>
        </p:txBody>
      </p:sp>
      <p:cxnSp>
        <p:nvCxnSpPr>
          <p:cNvPr id="42029" name="직선 연결선 42028"/>
          <p:cNvCxnSpPr/>
          <p:nvPr/>
        </p:nvCxnSpPr>
        <p:spPr>
          <a:xfrm>
            <a:off x="2744756" y="1266999"/>
            <a:ext cx="2147096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030" name="직선 연결선 42029"/>
          <p:cNvCxnSpPr/>
          <p:nvPr/>
        </p:nvCxnSpPr>
        <p:spPr>
          <a:xfrm>
            <a:off x="2745243" y="1206969"/>
            <a:ext cx="0" cy="1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1" name="직선 연결선 42030"/>
          <p:cNvCxnSpPr/>
          <p:nvPr/>
        </p:nvCxnSpPr>
        <p:spPr>
          <a:xfrm>
            <a:off x="4892728" y="1202210"/>
            <a:ext cx="0" cy="136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32" name="TextBox 42031"/>
          <p:cNvSpPr txBox="1"/>
          <p:nvPr/>
        </p:nvSpPr>
        <p:spPr>
          <a:xfrm>
            <a:off x="3658144" y="1049736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1000</a:t>
            </a:r>
          </a:p>
        </p:txBody>
      </p:sp>
      <p:cxnSp>
        <p:nvCxnSpPr>
          <p:cNvPr id="42033" name="직선 연결선 42032"/>
          <p:cNvCxnSpPr/>
          <p:nvPr/>
        </p:nvCxnSpPr>
        <p:spPr>
          <a:xfrm>
            <a:off x="2619450" y="1266999"/>
            <a:ext cx="125305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2034" name="TextBox 42033"/>
          <p:cNvSpPr txBox="1"/>
          <p:nvPr/>
        </p:nvSpPr>
        <p:spPr>
          <a:xfrm>
            <a:off x="2651181" y="1078288"/>
            <a:ext cx="163338" cy="90396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</a:t>
            </a:r>
          </a:p>
        </p:txBody>
      </p:sp>
      <p:cxnSp>
        <p:nvCxnSpPr>
          <p:cNvPr id="42035" name="직선 연결선 42034"/>
          <p:cNvCxnSpPr/>
          <p:nvPr/>
        </p:nvCxnSpPr>
        <p:spPr>
          <a:xfrm>
            <a:off x="4819771" y="6321915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6" name="직선 연결선 42035"/>
          <p:cNvCxnSpPr/>
          <p:nvPr/>
        </p:nvCxnSpPr>
        <p:spPr>
          <a:xfrm>
            <a:off x="4819771" y="6804069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7" name="직선 연결선 42036"/>
          <p:cNvCxnSpPr/>
          <p:nvPr/>
        </p:nvCxnSpPr>
        <p:spPr>
          <a:xfrm>
            <a:off x="5115418" y="6320779"/>
            <a:ext cx="0" cy="482039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038" name="TextBox 42037"/>
          <p:cNvSpPr txBox="1"/>
          <p:nvPr/>
        </p:nvSpPr>
        <p:spPr>
          <a:xfrm>
            <a:off x="5285113" y="6485678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200</a:t>
            </a:r>
          </a:p>
        </p:txBody>
      </p:sp>
      <p:cxnSp>
        <p:nvCxnSpPr>
          <p:cNvPr id="42039" name="직선 화살표 연결선 42038"/>
          <p:cNvCxnSpPr/>
          <p:nvPr/>
        </p:nvCxnSpPr>
        <p:spPr>
          <a:xfrm flipH="1">
            <a:off x="2115215" y="1885442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0" name="TextBox 42039"/>
          <p:cNvSpPr txBox="1"/>
          <p:nvPr/>
        </p:nvSpPr>
        <p:spPr>
          <a:xfrm>
            <a:off x="1127268" y="1623789"/>
            <a:ext cx="940379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2041" name="직선 화살표 연결선 42040"/>
          <p:cNvCxnSpPr/>
          <p:nvPr/>
        </p:nvCxnSpPr>
        <p:spPr>
          <a:xfrm flipH="1">
            <a:off x="2115215" y="417206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2" name="TextBox 42041"/>
          <p:cNvSpPr txBox="1"/>
          <p:nvPr/>
        </p:nvSpPr>
        <p:spPr>
          <a:xfrm>
            <a:off x="1190729" y="3912029"/>
            <a:ext cx="924486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내용</a:t>
            </a:r>
          </a:p>
        </p:txBody>
      </p:sp>
      <p:cxnSp>
        <p:nvCxnSpPr>
          <p:cNvPr id="42043" name="직선 화살표 연결선 42042"/>
          <p:cNvCxnSpPr/>
          <p:nvPr/>
        </p:nvCxnSpPr>
        <p:spPr>
          <a:xfrm flipH="1">
            <a:off x="2115215" y="6550701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4" name="TextBox 42043"/>
          <p:cNvSpPr txBox="1"/>
          <p:nvPr/>
        </p:nvSpPr>
        <p:spPr>
          <a:xfrm>
            <a:off x="1127268" y="6290609"/>
            <a:ext cx="892811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  <p:cxnSp>
        <p:nvCxnSpPr>
          <p:cNvPr id="42045" name="직선 화살표 연결선 42044"/>
          <p:cNvCxnSpPr/>
          <p:nvPr/>
        </p:nvCxnSpPr>
        <p:spPr>
          <a:xfrm flipH="1">
            <a:off x="2097760" y="553107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6" name="TextBox 42045"/>
          <p:cNvSpPr txBox="1"/>
          <p:nvPr/>
        </p:nvSpPr>
        <p:spPr>
          <a:xfrm>
            <a:off x="1190729" y="5269425"/>
            <a:ext cx="907032" cy="5233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지도</a:t>
            </a:r>
          </a:p>
        </p:txBody>
      </p:sp>
      <p:cxnSp>
        <p:nvCxnSpPr>
          <p:cNvPr id="42047" name="직선 화살표 연결선 42046"/>
          <p:cNvCxnSpPr/>
          <p:nvPr/>
        </p:nvCxnSpPr>
        <p:spPr>
          <a:xfrm flipH="1">
            <a:off x="2115215" y="310169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8" name="TextBox 42047"/>
          <p:cNvSpPr txBox="1"/>
          <p:nvPr/>
        </p:nvSpPr>
        <p:spPr>
          <a:xfrm>
            <a:off x="800646" y="2840042"/>
            <a:ext cx="1314568" cy="5108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03717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표 430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414175"/>
              </p:ext>
            </p:extLst>
          </p:nvPr>
        </p:nvGraphicFramePr>
        <p:xfrm>
          <a:off x="382013" y="0"/>
          <a:ext cx="9134029" cy="6983152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함안악양둑방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23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함안여행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함안악양둑방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800" marB="468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83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이미지를 먼저 표시하여 사용자의 관심을 유도하고 그 아래 내용을 기술하여 더 자세히 알 수 있는 구조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대표 이미지를 먼저 큰 사진으로 보여주고 아래 서브 이미지를 넣어 해당 사진을 클릭시 그 사진을 크게 볼 수 있게하였다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콘텐츠에 대한 내용 설명과 주소 연락처 및 담당자를 표시하였다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사용자의 편의를 위해 지도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를 추가하여 자세한 위치를 찾아볼 수 있게 하였다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8230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사진은 대표이미지를 크게 나타내고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작은사진들은 클릭시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대표이미지 사진과 대체되는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체크박스로 만들어준다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내용을 넣어주고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지도를 배치할수 있는자리를만들고 개발자에게 지도연결을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2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175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지도항목에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3044" name="그림 4304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33535" y="746871"/>
            <a:ext cx="2592721" cy="6125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45" name="직선 화살표 연결선 43044"/>
          <p:cNvCxnSpPr/>
          <p:nvPr/>
        </p:nvCxnSpPr>
        <p:spPr>
          <a:xfrm flipH="1">
            <a:off x="2329300" y="1438256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46" name="TextBox 43045"/>
          <p:cNvSpPr txBox="1"/>
          <p:nvPr/>
        </p:nvSpPr>
        <p:spPr>
          <a:xfrm>
            <a:off x="1339791" y="1176603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3047" name="직선 화살표 연결선 43046"/>
          <p:cNvCxnSpPr/>
          <p:nvPr/>
        </p:nvCxnSpPr>
        <p:spPr>
          <a:xfrm flipH="1">
            <a:off x="2310228" y="4127675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48" name="TextBox 43047"/>
          <p:cNvSpPr txBox="1"/>
          <p:nvPr/>
        </p:nvSpPr>
        <p:spPr>
          <a:xfrm>
            <a:off x="1385742" y="3866022"/>
            <a:ext cx="924486" cy="5135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내용</a:t>
            </a:r>
          </a:p>
        </p:txBody>
      </p:sp>
      <p:cxnSp>
        <p:nvCxnSpPr>
          <p:cNvPr id="43049" name="직선 화살표 연결선 43048"/>
          <p:cNvCxnSpPr/>
          <p:nvPr/>
        </p:nvCxnSpPr>
        <p:spPr>
          <a:xfrm flipH="1">
            <a:off x="2329300" y="6558620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50" name="TextBox 43049"/>
          <p:cNvSpPr txBox="1"/>
          <p:nvPr/>
        </p:nvSpPr>
        <p:spPr>
          <a:xfrm>
            <a:off x="1339791" y="6296967"/>
            <a:ext cx="892756" cy="5115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  <p:cxnSp>
        <p:nvCxnSpPr>
          <p:cNvPr id="43051" name="직선 화살표 연결선 43050"/>
          <p:cNvCxnSpPr/>
          <p:nvPr/>
        </p:nvCxnSpPr>
        <p:spPr>
          <a:xfrm flipH="1">
            <a:off x="2310228" y="549934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52" name="TextBox 43051"/>
          <p:cNvSpPr txBox="1"/>
          <p:nvPr/>
        </p:nvSpPr>
        <p:spPr>
          <a:xfrm>
            <a:off x="1403197" y="5239311"/>
            <a:ext cx="907031" cy="5118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지도</a:t>
            </a:r>
          </a:p>
        </p:txBody>
      </p:sp>
      <p:cxnSp>
        <p:nvCxnSpPr>
          <p:cNvPr id="43053" name="직선 화살표 연결선 43052"/>
          <p:cNvCxnSpPr/>
          <p:nvPr/>
        </p:nvCxnSpPr>
        <p:spPr>
          <a:xfrm flipH="1">
            <a:off x="2329300" y="2654509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54" name="TextBox 43053"/>
          <p:cNvSpPr txBox="1"/>
          <p:nvPr/>
        </p:nvSpPr>
        <p:spPr>
          <a:xfrm>
            <a:off x="1013114" y="2392856"/>
            <a:ext cx="1316185" cy="5233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353220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표 440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7498"/>
              </p:ext>
            </p:extLst>
          </p:nvPr>
        </p:nvGraphicFramePr>
        <p:xfrm>
          <a:off x="382013" y="0"/>
          <a:ext cx="9134029" cy="682248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24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802" marB="468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105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글이 어떤 글인지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대표 이미지 파일을 썸네일로 표시하여 대략적인 느낌을 알 수 있게 해놓았고 해당 글을 누를 시 그 글을 더 자세히 볼 수있다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페이지를 한 눈에 들어오기 좋게끔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글은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4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개씩만 배치하였고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그 이상 넘어가는 글은 페이지 를 부여하여 다음 페이지에 표시하도록 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글쓰기버튼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로그인을 한 사용자라면 글쓰기 버튼을 통해 사진을 등록이 가능하여 시민으로부터 함안군청의 흥미유발을 돋구도록 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4446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글들이 겹치지 않도록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디자인해주고 페이지처리를 했을시 나오는 번호들을 디자인해준다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32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다른글을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불러와 디자이너가 만든 창에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불러올수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있게 연결해주고 페이지처리를 하여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다음페이지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연결을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할수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있게 해준다</a:t>
                      </a:r>
                      <a:r>
                        <a:rPr kumimoji="1" lang="en-US" altLang="ko-KR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했을시에만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글쓰기가 가능하도록 해준다</a:t>
                      </a:r>
                      <a:endParaRPr kumimoji="1" lang="en-US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4068" name="Group 1"/>
          <p:cNvGrpSpPr/>
          <p:nvPr/>
        </p:nvGrpSpPr>
        <p:grpSpPr>
          <a:xfrm>
            <a:off x="802208" y="781781"/>
            <a:ext cx="5805391" cy="5940177"/>
            <a:chOff x="801539" y="782505"/>
            <a:chExt cx="5810771" cy="5945682"/>
          </a:xfrm>
        </p:grpSpPr>
        <p:pic>
          <p:nvPicPr>
            <p:cNvPr id="44069" name="그림 4406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rcRect l="2790" t="1840" r="3040" b="3030"/>
            <a:stretch>
              <a:fillRect/>
            </a:stretch>
          </p:blipFill>
          <p:spPr>
            <a:xfrm>
              <a:off x="2671259" y="1366580"/>
              <a:ext cx="3450583" cy="536160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070" name="직선 연결선 44069"/>
            <p:cNvCxnSpPr/>
            <p:nvPr/>
          </p:nvCxnSpPr>
          <p:spPr>
            <a:xfrm>
              <a:off x="2706200" y="1017385"/>
              <a:ext cx="3383937" cy="0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71" name="TextBox 44070"/>
            <p:cNvSpPr txBox="1"/>
            <p:nvPr/>
          </p:nvSpPr>
          <p:spPr>
            <a:xfrm>
              <a:off x="4366437" y="782505"/>
              <a:ext cx="250732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1200</a:t>
              </a:r>
            </a:p>
          </p:txBody>
        </p:sp>
        <p:cxnSp>
          <p:nvCxnSpPr>
            <p:cNvPr id="44072" name="직선 연결선 44071"/>
            <p:cNvCxnSpPr/>
            <p:nvPr/>
          </p:nvCxnSpPr>
          <p:spPr>
            <a:xfrm>
              <a:off x="2706200" y="1017385"/>
              <a:ext cx="0" cy="5111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3" name="직선 연결선 44072"/>
            <p:cNvCxnSpPr/>
            <p:nvPr/>
          </p:nvCxnSpPr>
          <p:spPr>
            <a:xfrm>
              <a:off x="6090138" y="1026930"/>
              <a:ext cx="0" cy="501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4" name="직선 연결선 44073"/>
            <p:cNvCxnSpPr/>
            <p:nvPr/>
          </p:nvCxnSpPr>
          <p:spPr>
            <a:xfrm>
              <a:off x="5944119" y="1401522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5" name="직선 연결선 44074"/>
            <p:cNvCxnSpPr/>
            <p:nvPr/>
          </p:nvCxnSpPr>
          <p:spPr>
            <a:xfrm>
              <a:off x="5944119" y="2918865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6" name="직선 연결선 44075"/>
            <p:cNvCxnSpPr/>
            <p:nvPr/>
          </p:nvCxnSpPr>
          <p:spPr>
            <a:xfrm>
              <a:off x="6223430" y="1401522"/>
              <a:ext cx="0" cy="1517343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77" name="TextBox 44076"/>
            <p:cNvSpPr txBox="1"/>
            <p:nvPr/>
          </p:nvSpPr>
          <p:spPr>
            <a:xfrm>
              <a:off x="6359960" y="2090366"/>
              <a:ext cx="252351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518</a:t>
              </a:r>
            </a:p>
          </p:txBody>
        </p:sp>
        <p:cxnSp>
          <p:nvCxnSpPr>
            <p:cNvPr id="44078" name="직선 연결선 44077"/>
            <p:cNvCxnSpPr/>
            <p:nvPr/>
          </p:nvCxnSpPr>
          <p:spPr>
            <a:xfrm>
              <a:off x="5940938" y="6029799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9" name="직선 연결선 44078"/>
            <p:cNvCxnSpPr/>
            <p:nvPr/>
          </p:nvCxnSpPr>
          <p:spPr>
            <a:xfrm>
              <a:off x="5940938" y="6683757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80" name="직선 연결선 44079"/>
            <p:cNvCxnSpPr/>
            <p:nvPr/>
          </p:nvCxnSpPr>
          <p:spPr>
            <a:xfrm>
              <a:off x="6232975" y="6029799"/>
              <a:ext cx="0" cy="653958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81" name="TextBox 44080"/>
            <p:cNvSpPr txBox="1"/>
            <p:nvPr/>
          </p:nvSpPr>
          <p:spPr>
            <a:xfrm>
              <a:off x="6359960" y="6286950"/>
              <a:ext cx="252351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200</a:t>
              </a:r>
            </a:p>
          </p:txBody>
        </p:sp>
        <p:cxnSp>
          <p:nvCxnSpPr>
            <p:cNvPr id="44082" name="직선 연결선 44081"/>
            <p:cNvCxnSpPr/>
            <p:nvPr/>
          </p:nvCxnSpPr>
          <p:spPr>
            <a:xfrm>
              <a:off x="3023635" y="1261810"/>
              <a:ext cx="2745887" cy="0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4083" name="직선 연결선 44082"/>
            <p:cNvCxnSpPr/>
            <p:nvPr/>
          </p:nvCxnSpPr>
          <p:spPr>
            <a:xfrm>
              <a:off x="3023635" y="1261810"/>
              <a:ext cx="0" cy="133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84" name="직선 연결선 44083"/>
            <p:cNvCxnSpPr/>
            <p:nvPr/>
          </p:nvCxnSpPr>
          <p:spPr>
            <a:xfrm>
              <a:off x="5779011" y="1261810"/>
              <a:ext cx="0" cy="133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85" name="TextBox 44084"/>
            <p:cNvSpPr txBox="1"/>
            <p:nvPr/>
          </p:nvSpPr>
          <p:spPr>
            <a:xfrm>
              <a:off x="4271157" y="1071361"/>
              <a:ext cx="253969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1000</a:t>
              </a:r>
            </a:p>
          </p:txBody>
        </p:sp>
        <p:cxnSp>
          <p:nvCxnSpPr>
            <p:cNvPr id="44086" name="직선 연결선 44085"/>
            <p:cNvCxnSpPr/>
            <p:nvPr/>
          </p:nvCxnSpPr>
          <p:spPr>
            <a:xfrm>
              <a:off x="2706200" y="1261810"/>
              <a:ext cx="317434" cy="0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87" name="TextBox 44086"/>
            <p:cNvSpPr txBox="1"/>
            <p:nvPr/>
          </p:nvSpPr>
          <p:spPr>
            <a:xfrm>
              <a:off x="2737961" y="1077724"/>
              <a:ext cx="253913" cy="142837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100</a:t>
              </a:r>
            </a:p>
          </p:txBody>
        </p:sp>
        <p:cxnSp>
          <p:nvCxnSpPr>
            <p:cNvPr id="44088" name="직선 화살표 연결선 44087"/>
            <p:cNvCxnSpPr/>
            <p:nvPr/>
          </p:nvCxnSpPr>
          <p:spPr>
            <a:xfrm flipH="1">
              <a:off x="2201443" y="1788784"/>
              <a:ext cx="504757" cy="0"/>
            </a:xfrm>
            <a:prstGeom prst="straightConnector1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w="med" len="med"/>
              <a:tailEnd type="triangle" w="med" len="med"/>
            </a:ln>
          </p:spPr>
        </p:cxnSp>
        <p:sp>
          <p:nvSpPr>
            <p:cNvPr id="44089" name="TextBox 44088"/>
            <p:cNvSpPr txBox="1"/>
            <p:nvPr/>
          </p:nvSpPr>
          <p:spPr>
            <a:xfrm>
              <a:off x="1211017" y="1528506"/>
              <a:ext cx="942813" cy="5205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1" i="0" u="none" baseline="0">
                  <a:solidFill>
                    <a:schemeClr val="tx1"/>
                  </a:solidFill>
                  <a:latin typeface="돋움"/>
                  <a:ea typeface="굴림"/>
                </a:rPr>
                <a:t>헤더</a:t>
              </a:r>
            </a:p>
          </p:txBody>
        </p:sp>
        <p:cxnSp>
          <p:nvCxnSpPr>
            <p:cNvPr id="44090" name="직선 화살표 연결선 44089"/>
            <p:cNvCxnSpPr/>
            <p:nvPr/>
          </p:nvCxnSpPr>
          <p:spPr>
            <a:xfrm flipH="1">
              <a:off x="2201443" y="4007698"/>
              <a:ext cx="504757" cy="0"/>
            </a:xfrm>
            <a:prstGeom prst="straightConnector1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w="med" len="med"/>
              <a:tailEnd type="triangle" w="med" len="med"/>
            </a:ln>
          </p:spPr>
        </p:cxnSp>
        <p:sp>
          <p:nvSpPr>
            <p:cNvPr id="44091" name="TextBox 44090"/>
            <p:cNvSpPr txBox="1"/>
            <p:nvPr/>
          </p:nvSpPr>
          <p:spPr>
            <a:xfrm>
              <a:off x="801538" y="3747420"/>
              <a:ext cx="1257067" cy="51229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1" i="0" u="none" baseline="0">
                  <a:solidFill>
                    <a:schemeClr val="tx1"/>
                  </a:solidFill>
                  <a:latin typeface="돋움"/>
                  <a:ea typeface="굴림"/>
                </a:rPr>
                <a:t>콘텐츠</a:t>
              </a:r>
            </a:p>
          </p:txBody>
        </p:sp>
        <p:cxnSp>
          <p:nvCxnSpPr>
            <p:cNvPr id="44092" name="직선 화살표 연결선 44091"/>
            <p:cNvCxnSpPr/>
            <p:nvPr/>
          </p:nvCxnSpPr>
          <p:spPr>
            <a:xfrm flipH="1">
              <a:off x="2201443" y="6363141"/>
              <a:ext cx="504757" cy="0"/>
            </a:xfrm>
            <a:prstGeom prst="straightConnector1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w="med" len="med"/>
              <a:tailEnd type="triangle" w="med" len="med"/>
            </a:ln>
          </p:spPr>
        </p:cxnSp>
        <p:sp>
          <p:nvSpPr>
            <p:cNvPr id="44093" name="TextBox 44092"/>
            <p:cNvSpPr txBox="1"/>
            <p:nvPr/>
          </p:nvSpPr>
          <p:spPr>
            <a:xfrm>
              <a:off x="1211016" y="6102808"/>
              <a:ext cx="895201" cy="5206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1" i="0" u="none" baseline="0">
                  <a:solidFill>
                    <a:schemeClr val="tx1"/>
                  </a:solidFill>
                  <a:latin typeface="돋움"/>
                  <a:ea typeface="굴림"/>
                </a:rPr>
                <a:t>푸터</a:t>
              </a:r>
            </a:p>
          </p:txBody>
        </p:sp>
        <p:pic>
          <p:nvPicPr>
            <p:cNvPr id="44094" name="그림 4409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rcRect l="43190" t="67650" r="47940" b="21920"/>
            <a:stretch>
              <a:fillRect/>
            </a:stretch>
          </p:blipFill>
          <p:spPr>
            <a:xfrm>
              <a:off x="4160080" y="5653645"/>
              <a:ext cx="490468" cy="312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95" name="직사각형 28"/>
            <p:cNvSpPr/>
            <p:nvPr/>
          </p:nvSpPr>
          <p:spPr>
            <a:xfrm>
              <a:off x="4160080" y="5652082"/>
              <a:ext cx="415840" cy="314252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1" lang="ko-KR" altLang="en-US" sz="800" b="0" i="0" u="none" strike="noStrike" kern="1200" cap="none" spc="0" normalizeH="0" baseline="0"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96" name="직사각형 29"/>
            <p:cNvSpPr/>
            <p:nvPr/>
          </p:nvSpPr>
          <p:spPr>
            <a:xfrm>
              <a:off x="4175932" y="5531405"/>
              <a:ext cx="228572" cy="2444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1" lang="en-US" altLang="ko-KR" sz="1600" b="1" i="0" u="none" strike="noStrike" kern="1200" cap="none" spc="0" normalizeH="0" baseline="0"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</a:t>
              </a:r>
              <a:endParaRPr kumimoji="1" lang="ko-KR" altLang="en-US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460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표 450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74336"/>
              </p:ext>
            </p:extLst>
          </p:nvPr>
        </p:nvGraphicFramePr>
        <p:xfrm>
          <a:off x="382013" y="0"/>
          <a:ext cx="9134029" cy="684589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 글 쓰기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25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쓰기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40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글쓰기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포토갤러리의 이미지에 맞게끔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파일첨부를 할 수 있고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자신이 첨부한 사진파일은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썸네일과 글 자세히 보기에 게시된다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719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새로운 글을 등록할수있게끔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제목 본문내용 파일첨부 할 위치를 잡아주고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내용에 맡게끔 버튼을 배치해준다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835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받아올수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있게 위치를 잡아주고 로그인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했을시에만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글쓰기가 가능하게끔 해주며 </a:t>
                      </a:r>
                      <a:r>
                        <a:rPr kumimoji="1" lang="en-US" altLang="ko-KR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파일처리를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가능하게 한다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5092" name="그림 45091"/>
          <p:cNvPicPr>
            <a:picLocks noChangeAspect="1"/>
          </p:cNvPicPr>
          <p:nvPr/>
        </p:nvPicPr>
        <p:blipFill rotWithShape="1">
          <a:blip r:embed="rId2">
            <a:lum/>
          </a:blip>
          <a:srcRect l="7080" t="3680" r="7080" b="19850"/>
          <a:stretch>
            <a:fillRect/>
          </a:stretch>
        </p:blipFill>
        <p:spPr>
          <a:xfrm>
            <a:off x="2410161" y="756407"/>
            <a:ext cx="4389329" cy="6093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093" name="직사각형 3"/>
          <p:cNvSpPr/>
          <p:nvPr/>
        </p:nvSpPr>
        <p:spPr>
          <a:xfrm>
            <a:off x="2353494" y="713713"/>
            <a:ext cx="4528115" cy="18572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4" name="직사각형 30"/>
          <p:cNvSpPr/>
          <p:nvPr/>
        </p:nvSpPr>
        <p:spPr>
          <a:xfrm>
            <a:off x="2348736" y="2570955"/>
            <a:ext cx="4532874" cy="350036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5" name="직사각형 31"/>
          <p:cNvSpPr/>
          <p:nvPr/>
        </p:nvSpPr>
        <p:spPr>
          <a:xfrm>
            <a:off x="2348736" y="6071323"/>
            <a:ext cx="4532874" cy="7375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6" name="직사각형 4"/>
          <p:cNvSpPr/>
          <p:nvPr/>
        </p:nvSpPr>
        <p:spPr>
          <a:xfrm>
            <a:off x="2348736" y="71371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7" name="직사각형 34"/>
          <p:cNvSpPr/>
          <p:nvPr/>
        </p:nvSpPr>
        <p:spPr>
          <a:xfrm>
            <a:off x="2348736" y="2570955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8" name="직사각형 37"/>
          <p:cNvSpPr/>
          <p:nvPr/>
        </p:nvSpPr>
        <p:spPr>
          <a:xfrm>
            <a:off x="2363010" y="6147452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5099" name="직선 화살표 연결선 45098"/>
          <p:cNvCxnSpPr/>
          <p:nvPr/>
        </p:nvCxnSpPr>
        <p:spPr>
          <a:xfrm flipH="1">
            <a:off x="1844026" y="143825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5100" name="TextBox 45099"/>
          <p:cNvSpPr txBox="1"/>
          <p:nvPr/>
        </p:nvSpPr>
        <p:spPr>
          <a:xfrm>
            <a:off x="854517" y="1176603"/>
            <a:ext cx="940379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5101" name="직선 화살표 연결선 45100"/>
          <p:cNvCxnSpPr/>
          <p:nvPr/>
        </p:nvCxnSpPr>
        <p:spPr>
          <a:xfrm flipH="1">
            <a:off x="1861481" y="401352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5102" name="TextBox 45101"/>
          <p:cNvSpPr txBox="1"/>
          <p:nvPr/>
        </p:nvSpPr>
        <p:spPr>
          <a:xfrm>
            <a:off x="461256" y="3753431"/>
            <a:ext cx="1255903" cy="5118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5103" name="직선 화살표 연결선 45102"/>
          <p:cNvCxnSpPr/>
          <p:nvPr/>
        </p:nvCxnSpPr>
        <p:spPr>
          <a:xfrm flipH="1">
            <a:off x="1856740" y="641591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5104" name="TextBox 45103"/>
          <p:cNvSpPr txBox="1"/>
          <p:nvPr/>
        </p:nvSpPr>
        <p:spPr>
          <a:xfrm>
            <a:off x="867231" y="6154261"/>
            <a:ext cx="892756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225483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표 460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333341"/>
              </p:ext>
            </p:extLst>
          </p:nvPr>
        </p:nvGraphicFramePr>
        <p:xfrm>
          <a:off x="382013" y="0"/>
          <a:ext cx="9134029" cy="684589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 글 자세히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26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글자세히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40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포토갤러리에서 컨텐츠를 눌렀을때 이동하는 페이지다 해당 글에 대한 추가 이미지와 글 내용을 읽어볼 수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로그인을 하였을시 자신의 글 이라면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수정 및 삭제가 가능하다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비로그인 상태라면 읽기만 가능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719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컨텐츠를 눌렀을때 페이지를 구현해주고 알맞은 위치에 제목 본문 조회수 등록일 작성자 사진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목록으로 글수정 글삭제 버튼을 배치해준다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835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위치에따라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데이터가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전송받을수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있게끔 구현해주고 작성자 본인일 경우에만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글수정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글삭제가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가능하도록 해준다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6116" name="그림 46115"/>
          <p:cNvPicPr>
            <a:picLocks noChangeAspect="1"/>
          </p:cNvPicPr>
          <p:nvPr/>
        </p:nvPicPr>
        <p:blipFill rotWithShape="1">
          <a:blip r:embed="rId2">
            <a:lum/>
          </a:blip>
          <a:srcRect l="33670" t="2950" r="33670" b="1690"/>
          <a:stretch>
            <a:fillRect/>
          </a:stretch>
        </p:blipFill>
        <p:spPr>
          <a:xfrm>
            <a:off x="2525931" y="791261"/>
            <a:ext cx="3534605" cy="59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46117" name="직사각형 3"/>
          <p:cNvSpPr/>
          <p:nvPr/>
        </p:nvSpPr>
        <p:spPr>
          <a:xfrm>
            <a:off x="2597743" y="791429"/>
            <a:ext cx="3395689" cy="131481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18" name="직사각형 30"/>
          <p:cNvSpPr/>
          <p:nvPr/>
        </p:nvSpPr>
        <p:spPr>
          <a:xfrm>
            <a:off x="2596156" y="2106248"/>
            <a:ext cx="3395690" cy="41141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19" name="직사각형 31"/>
          <p:cNvSpPr/>
          <p:nvPr/>
        </p:nvSpPr>
        <p:spPr>
          <a:xfrm>
            <a:off x="2596156" y="6220410"/>
            <a:ext cx="3395690" cy="5551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0" name="직사각형 4"/>
          <p:cNvSpPr/>
          <p:nvPr/>
        </p:nvSpPr>
        <p:spPr>
          <a:xfrm>
            <a:off x="2596156" y="79142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1" name="직사각형 34"/>
          <p:cNvSpPr/>
          <p:nvPr/>
        </p:nvSpPr>
        <p:spPr>
          <a:xfrm>
            <a:off x="2594571" y="210942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2" name="직사각형 35"/>
          <p:cNvSpPr/>
          <p:nvPr/>
        </p:nvSpPr>
        <p:spPr>
          <a:xfrm>
            <a:off x="3725410" y="5722396"/>
            <a:ext cx="1135597" cy="35051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3" name="직사각형 36"/>
          <p:cNvSpPr/>
          <p:nvPr/>
        </p:nvSpPr>
        <p:spPr>
          <a:xfrm>
            <a:off x="3723824" y="5600272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4" name="직사각형 37"/>
          <p:cNvSpPr/>
          <p:nvPr/>
        </p:nvSpPr>
        <p:spPr>
          <a:xfrm>
            <a:off x="2594571" y="622041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6125" name="직선 화살표 연결선 46124"/>
          <p:cNvCxnSpPr/>
          <p:nvPr/>
        </p:nvCxnSpPr>
        <p:spPr>
          <a:xfrm flipH="1">
            <a:off x="2088225" y="184579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6126" name="TextBox 46125"/>
          <p:cNvSpPr txBox="1"/>
          <p:nvPr/>
        </p:nvSpPr>
        <p:spPr>
          <a:xfrm>
            <a:off x="1098771" y="1584140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6127" name="직선 화살표 연결선 46126"/>
          <p:cNvCxnSpPr/>
          <p:nvPr/>
        </p:nvCxnSpPr>
        <p:spPr>
          <a:xfrm flipH="1">
            <a:off x="2088225" y="4062652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6128" name="TextBox 46127"/>
          <p:cNvSpPr txBox="1"/>
          <p:nvPr/>
        </p:nvSpPr>
        <p:spPr>
          <a:xfrm>
            <a:off x="688055" y="3802616"/>
            <a:ext cx="1255902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6129" name="직선 화살표 연결선 46128"/>
          <p:cNvCxnSpPr/>
          <p:nvPr/>
        </p:nvCxnSpPr>
        <p:spPr>
          <a:xfrm flipH="1">
            <a:off x="2088225" y="6415915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6130" name="TextBox 46129"/>
          <p:cNvSpPr txBox="1"/>
          <p:nvPr/>
        </p:nvSpPr>
        <p:spPr>
          <a:xfrm>
            <a:off x="1098771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221359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표 47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719980"/>
              </p:ext>
            </p:extLst>
          </p:nvPr>
        </p:nvGraphicFramePr>
        <p:xfrm>
          <a:off x="382013" y="0"/>
          <a:ext cx="9134029" cy="684589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 글 수정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27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수정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40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자신이 썻던 글을 수정하는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자신이 쓴 만 수정 및 삭제가 가능하며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이미 쓴 글과 첨부한 사진을 수정할 수가있다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마음에 들지않는 글을 삭제하는것도 가능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719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쓰기 페이지를 참고하여 썻던 글을 수정하는 페이지를 만들어준다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835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저장해주게끔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구현해준다  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7140" name="그림 47139"/>
          <p:cNvPicPr>
            <a:picLocks noChangeAspect="1"/>
          </p:cNvPicPr>
          <p:nvPr/>
        </p:nvPicPr>
        <p:blipFill rotWithShape="1">
          <a:blip r:embed="rId2">
            <a:lum/>
          </a:blip>
          <a:srcRect l="28490" r="29190"/>
          <a:stretch>
            <a:fillRect/>
          </a:stretch>
        </p:blipFill>
        <p:spPr>
          <a:xfrm>
            <a:off x="2353057" y="791261"/>
            <a:ext cx="4527294" cy="6016297"/>
          </a:xfrm>
          <a:prstGeom prst="rect">
            <a:avLst/>
          </a:prstGeom>
          <a:noFill/>
          <a:ln>
            <a:noFill/>
          </a:ln>
        </p:spPr>
      </p:pic>
      <p:sp>
        <p:nvSpPr>
          <p:cNvPr id="47141" name="직사각형 3"/>
          <p:cNvSpPr/>
          <p:nvPr/>
        </p:nvSpPr>
        <p:spPr>
          <a:xfrm>
            <a:off x="2353494" y="713713"/>
            <a:ext cx="4528115" cy="1448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2" name="직사각형 30"/>
          <p:cNvSpPr/>
          <p:nvPr/>
        </p:nvSpPr>
        <p:spPr>
          <a:xfrm>
            <a:off x="2348736" y="2161759"/>
            <a:ext cx="4532874" cy="39936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3" name="직사각형 31"/>
          <p:cNvSpPr/>
          <p:nvPr/>
        </p:nvSpPr>
        <p:spPr>
          <a:xfrm>
            <a:off x="2348736" y="6155383"/>
            <a:ext cx="4532874" cy="65344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4" name="직사각형 4"/>
          <p:cNvSpPr/>
          <p:nvPr/>
        </p:nvSpPr>
        <p:spPr>
          <a:xfrm>
            <a:off x="2348736" y="71371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5" name="직사각형 34"/>
          <p:cNvSpPr/>
          <p:nvPr/>
        </p:nvSpPr>
        <p:spPr>
          <a:xfrm>
            <a:off x="2363010" y="2157000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6" name="직사각형 37"/>
          <p:cNvSpPr/>
          <p:nvPr/>
        </p:nvSpPr>
        <p:spPr>
          <a:xfrm>
            <a:off x="2363010" y="6147452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7147" name="직선 화살표 연결선 47146"/>
          <p:cNvCxnSpPr/>
          <p:nvPr/>
        </p:nvCxnSpPr>
        <p:spPr>
          <a:xfrm flipH="1">
            <a:off x="1844026" y="143825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7148" name="TextBox 47147"/>
          <p:cNvSpPr txBox="1"/>
          <p:nvPr/>
        </p:nvSpPr>
        <p:spPr>
          <a:xfrm>
            <a:off x="854517" y="1176603"/>
            <a:ext cx="940379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7149" name="직선 화살표 연결선 47148"/>
          <p:cNvCxnSpPr/>
          <p:nvPr/>
        </p:nvCxnSpPr>
        <p:spPr>
          <a:xfrm flipH="1">
            <a:off x="1861481" y="401352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7150" name="TextBox 47149"/>
          <p:cNvSpPr txBox="1"/>
          <p:nvPr/>
        </p:nvSpPr>
        <p:spPr>
          <a:xfrm>
            <a:off x="461256" y="3753431"/>
            <a:ext cx="1255903" cy="5118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7151" name="직선 화살표 연결선 47150"/>
          <p:cNvCxnSpPr/>
          <p:nvPr/>
        </p:nvCxnSpPr>
        <p:spPr>
          <a:xfrm flipH="1">
            <a:off x="1856740" y="641591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7152" name="TextBox 47151"/>
          <p:cNvSpPr txBox="1"/>
          <p:nvPr/>
        </p:nvSpPr>
        <p:spPr>
          <a:xfrm>
            <a:off x="867231" y="6154261"/>
            <a:ext cx="892756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422081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표 48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832664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시외버스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28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시외버스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함안으로 올수있는 교통 수단에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대한 정보를 써놓음 으로써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접근성을 용이하도록 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한페이지에 모든 시내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시외버스를 써놓으면 가독성이 좋지않고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이용의 편의성을 위해 시외버스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7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 카테고리와 시내버스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 총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8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개의 세부 카테고리를 나눠놓았다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카테고리를 클릭하면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해당하는 정보를 볼 수 있다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카테고리별로 클릭할수 있는 페이지를 만들어주고 해당 카테고리에 들어올수 있는 테이블을 작성해준다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카테고리를 눌렀을 시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페이지 이동없이 </a:t>
                      </a:r>
                      <a:r>
                        <a:rPr kumimoji="1" lang="en-US" altLang="ko-KR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json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을 이용해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데이터를 뿌려준다</a:t>
                      </a: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8164" name="그림 48163"/>
          <p:cNvPicPr>
            <a:picLocks noChangeAspect="1"/>
          </p:cNvPicPr>
          <p:nvPr/>
        </p:nvPicPr>
        <p:blipFill rotWithShape="1">
          <a:blip r:embed="rId2">
            <a:lum/>
          </a:blip>
          <a:srcRect l="11420" r="11420" b="22670"/>
          <a:stretch>
            <a:fillRect/>
          </a:stretch>
        </p:blipFill>
        <p:spPr>
          <a:xfrm>
            <a:off x="2165962" y="767505"/>
            <a:ext cx="4221250" cy="59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65" name="직사각형 4"/>
          <p:cNvSpPr/>
          <p:nvPr/>
        </p:nvSpPr>
        <p:spPr>
          <a:xfrm>
            <a:off x="2213924" y="791429"/>
            <a:ext cx="4131607" cy="17271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6" name="직사각형 5"/>
          <p:cNvSpPr/>
          <p:nvPr/>
        </p:nvSpPr>
        <p:spPr>
          <a:xfrm>
            <a:off x="2212337" y="2518615"/>
            <a:ext cx="4133194" cy="355429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7" name="직사각형 6"/>
          <p:cNvSpPr/>
          <p:nvPr/>
        </p:nvSpPr>
        <p:spPr>
          <a:xfrm>
            <a:off x="2217096" y="6080839"/>
            <a:ext cx="4128435" cy="69150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8" name="직사각형 7"/>
          <p:cNvSpPr/>
          <p:nvPr/>
        </p:nvSpPr>
        <p:spPr>
          <a:xfrm>
            <a:off x="2217096" y="791429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9" name="직사각형 8"/>
          <p:cNvSpPr/>
          <p:nvPr/>
        </p:nvSpPr>
        <p:spPr>
          <a:xfrm>
            <a:off x="2217096" y="2518615"/>
            <a:ext cx="228388" cy="2458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70" name="직사각형 9"/>
          <p:cNvSpPr/>
          <p:nvPr/>
        </p:nvSpPr>
        <p:spPr>
          <a:xfrm>
            <a:off x="2708765" y="2694665"/>
            <a:ext cx="3138753" cy="90086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71" name="직사각형 10"/>
          <p:cNvSpPr/>
          <p:nvPr/>
        </p:nvSpPr>
        <p:spPr>
          <a:xfrm>
            <a:off x="2708765" y="2694665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72" name="직사각형 11"/>
          <p:cNvSpPr/>
          <p:nvPr/>
        </p:nvSpPr>
        <p:spPr>
          <a:xfrm>
            <a:off x="2209165" y="608083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8173" name="직선 화살표 연결선 48172"/>
          <p:cNvCxnSpPr/>
          <p:nvPr/>
        </p:nvCxnSpPr>
        <p:spPr>
          <a:xfrm flipH="1">
            <a:off x="1704500" y="1536571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8174" name="TextBox 48173"/>
          <p:cNvSpPr txBox="1"/>
          <p:nvPr/>
        </p:nvSpPr>
        <p:spPr>
          <a:xfrm>
            <a:off x="721347" y="1274918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8175" name="직선 화살표 연결선 48174"/>
          <p:cNvCxnSpPr/>
          <p:nvPr/>
        </p:nvCxnSpPr>
        <p:spPr>
          <a:xfrm flipH="1">
            <a:off x="1704500" y="3986532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8176" name="TextBox 48175"/>
          <p:cNvSpPr txBox="1"/>
          <p:nvPr/>
        </p:nvSpPr>
        <p:spPr>
          <a:xfrm>
            <a:off x="445419" y="3724879"/>
            <a:ext cx="1255902" cy="511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8177" name="직선 화살표 연결선 48176"/>
          <p:cNvCxnSpPr/>
          <p:nvPr/>
        </p:nvCxnSpPr>
        <p:spPr>
          <a:xfrm flipH="1">
            <a:off x="1712418" y="643175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8178" name="TextBox 48177"/>
          <p:cNvSpPr txBox="1"/>
          <p:nvPr/>
        </p:nvSpPr>
        <p:spPr>
          <a:xfrm>
            <a:off x="627773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3508024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표 49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272828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시외버스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페이지 내 카테고리 이동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29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시외버스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 버스 페이지 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카테고리 이동시 어떤식으로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작동하는지 보여주는 페이지이다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카테고리별로 클릭할수 있는 페이지를 만들어주고 해당 카테고리에 들어올수 있는 테이블을 작성해준다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해당 카테고리를 눌렀을 시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페이지 이동없이 </a:t>
                      </a:r>
                      <a:r>
                        <a:rPr kumimoji="1" lang="en-US" altLang="ko-KR" sz="900" b="0" i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json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을 이용해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데이터를 뿌려준다</a:t>
                      </a:r>
                      <a:endParaRPr kumimoji="1" lang="ko-KR" altLang="ko-KR" sz="900" b="0" i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9188" name="그림 49187"/>
          <p:cNvPicPr>
            <a:picLocks noChangeAspect="1"/>
          </p:cNvPicPr>
          <p:nvPr/>
        </p:nvPicPr>
        <p:blipFill rotWithShape="1">
          <a:blip r:embed="rId2">
            <a:lum/>
          </a:blip>
          <a:srcRect l="7710" t="4770" r="7710" b="5940"/>
          <a:stretch>
            <a:fillRect/>
          </a:stretch>
        </p:blipFill>
        <p:spPr>
          <a:xfrm>
            <a:off x="2218271" y="770683"/>
            <a:ext cx="3625002" cy="5963933"/>
          </a:xfrm>
          <a:prstGeom prst="rect">
            <a:avLst/>
          </a:prstGeom>
          <a:noFill/>
          <a:ln>
            <a:noFill/>
          </a:ln>
        </p:spPr>
      </p:pic>
      <p:sp>
        <p:nvSpPr>
          <p:cNvPr id="49189" name="직사각형 5"/>
          <p:cNvSpPr/>
          <p:nvPr/>
        </p:nvSpPr>
        <p:spPr>
          <a:xfrm>
            <a:off x="2213924" y="791429"/>
            <a:ext cx="3630422" cy="142425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0" name="직사각형 6"/>
          <p:cNvSpPr/>
          <p:nvPr/>
        </p:nvSpPr>
        <p:spPr>
          <a:xfrm>
            <a:off x="2212337" y="2234716"/>
            <a:ext cx="3632008" cy="38381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1" name="직사각형 7"/>
          <p:cNvSpPr/>
          <p:nvPr/>
        </p:nvSpPr>
        <p:spPr>
          <a:xfrm>
            <a:off x="2217096" y="6080839"/>
            <a:ext cx="3627250" cy="69150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2" name="직사각형 8"/>
          <p:cNvSpPr/>
          <p:nvPr/>
        </p:nvSpPr>
        <p:spPr>
          <a:xfrm>
            <a:off x="2217096" y="791429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3" name="직사각형 9"/>
          <p:cNvSpPr/>
          <p:nvPr/>
        </p:nvSpPr>
        <p:spPr>
          <a:xfrm>
            <a:off x="2217096" y="2518615"/>
            <a:ext cx="228388" cy="2458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4" name="직사각형 10"/>
          <p:cNvSpPr/>
          <p:nvPr/>
        </p:nvSpPr>
        <p:spPr>
          <a:xfrm>
            <a:off x="2634221" y="2314018"/>
            <a:ext cx="2807273" cy="8580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5" name="직사각형 11"/>
          <p:cNvSpPr/>
          <p:nvPr/>
        </p:nvSpPr>
        <p:spPr>
          <a:xfrm>
            <a:off x="2632635" y="231719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6" name="직사각형 12"/>
          <p:cNvSpPr/>
          <p:nvPr/>
        </p:nvSpPr>
        <p:spPr>
          <a:xfrm>
            <a:off x="2209165" y="608083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9197" name="직선 화살표 연결선 49196"/>
          <p:cNvCxnSpPr/>
          <p:nvPr/>
        </p:nvCxnSpPr>
        <p:spPr>
          <a:xfrm flipH="1">
            <a:off x="1704500" y="1536571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9198" name="TextBox 49197"/>
          <p:cNvSpPr txBox="1"/>
          <p:nvPr/>
        </p:nvSpPr>
        <p:spPr>
          <a:xfrm>
            <a:off x="721347" y="1274918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9199" name="직선 화살표 연결선 49198"/>
          <p:cNvCxnSpPr/>
          <p:nvPr/>
        </p:nvCxnSpPr>
        <p:spPr>
          <a:xfrm flipH="1">
            <a:off x="1704500" y="3986532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9200" name="TextBox 49199"/>
          <p:cNvSpPr txBox="1"/>
          <p:nvPr/>
        </p:nvSpPr>
        <p:spPr>
          <a:xfrm>
            <a:off x="445419" y="3724879"/>
            <a:ext cx="1255902" cy="511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9201" name="직선 화살표 연결선 49200"/>
          <p:cNvCxnSpPr/>
          <p:nvPr/>
        </p:nvCxnSpPr>
        <p:spPr>
          <a:xfrm flipH="1">
            <a:off x="1712418" y="643175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9202" name="TextBox 49201"/>
          <p:cNvSpPr txBox="1"/>
          <p:nvPr/>
        </p:nvSpPr>
        <p:spPr>
          <a:xfrm>
            <a:off x="627773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02716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표 317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90293"/>
              </p:ext>
            </p:extLst>
          </p:nvPr>
        </p:nvGraphicFramePr>
        <p:xfrm>
          <a:off x="1411" y="17454"/>
          <a:ext cx="9895184" cy="490969"/>
        </p:xfrm>
        <a:graphic>
          <a:graphicData uri="http://schemas.openxmlformats.org/drawingml/2006/table">
            <a:tbl>
              <a:tblPr firstRow="1" bandRow="1"/>
              <a:tblGrid>
                <a:gridCol w="946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8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Project :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함안</a:t>
                      </a:r>
                      <a:r>
                        <a:rPr kumimoji="1" lang="en-US" altLang="ko-KR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메뉴설계서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08423"/>
            <a:ext cx="9896595" cy="63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4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표 50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316583"/>
              </p:ext>
            </p:extLst>
          </p:nvPr>
        </p:nvGraphicFramePr>
        <p:xfrm>
          <a:off x="382013" y="0"/>
          <a:ext cx="9134028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공영버스 농어촌버스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30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공영버스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농어촌버스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기본적으로 시내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 버스랑 같은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레이아웃을 사용하고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노선도를 누구든 다운받을 수 있도록 공유하여 인터넷 연결 없이도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노선도를 실행하여 볼 수 있도록 해놓았다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스토리보드를 참고하여 각 테이블에 맞는 자료들을 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써준다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노선도 다운로드의 자료가 자주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바뀌는것인지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먼저 알아본 후 자주 바뀌는 것이 아니라면 </a:t>
                      </a: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태그를 활용하여 다운로드를 할 수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있도록해준다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필요하다면 노선도 다운로드를 뿌려주고 </a:t>
                      </a: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 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태그로 직접 자료를 업로드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시킬건지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디자이너에게 물어본다</a:t>
                      </a: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0212" name="그림 50211"/>
          <p:cNvPicPr>
            <a:picLocks noChangeAspect="1"/>
          </p:cNvPicPr>
          <p:nvPr/>
        </p:nvPicPr>
        <p:blipFill rotWithShape="1">
          <a:blip r:embed="rId2">
            <a:lum/>
          </a:blip>
          <a:srcRect l="10040" r="10040" b="20730"/>
          <a:stretch>
            <a:fillRect/>
          </a:stretch>
        </p:blipFill>
        <p:spPr>
          <a:xfrm>
            <a:off x="1950260" y="784959"/>
            <a:ext cx="4311647" cy="60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50213" name="직사각형 4"/>
          <p:cNvSpPr/>
          <p:nvPr/>
        </p:nvSpPr>
        <p:spPr>
          <a:xfrm>
            <a:off x="2069594" y="747020"/>
            <a:ext cx="4069753" cy="175097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4" name="직사각형 5"/>
          <p:cNvSpPr/>
          <p:nvPr/>
        </p:nvSpPr>
        <p:spPr>
          <a:xfrm>
            <a:off x="2069594" y="2518615"/>
            <a:ext cx="4069753" cy="36018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5" name="직사각형 6"/>
          <p:cNvSpPr/>
          <p:nvPr/>
        </p:nvSpPr>
        <p:spPr>
          <a:xfrm>
            <a:off x="2069594" y="6106215"/>
            <a:ext cx="4069753" cy="6899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6" name="직사각형 7"/>
          <p:cNvSpPr/>
          <p:nvPr/>
        </p:nvSpPr>
        <p:spPr>
          <a:xfrm>
            <a:off x="2069594" y="740676"/>
            <a:ext cx="229974" cy="2458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7" name="직사각형 8"/>
          <p:cNvSpPr/>
          <p:nvPr/>
        </p:nvSpPr>
        <p:spPr>
          <a:xfrm>
            <a:off x="2069594" y="2504342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8" name="직사각형 9"/>
          <p:cNvSpPr/>
          <p:nvPr/>
        </p:nvSpPr>
        <p:spPr>
          <a:xfrm>
            <a:off x="4797566" y="4320346"/>
            <a:ext cx="1046779" cy="8596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9" name="직사각형 10"/>
          <p:cNvSpPr/>
          <p:nvPr/>
        </p:nvSpPr>
        <p:spPr>
          <a:xfrm>
            <a:off x="4797566" y="432034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20" name="직사각형 11"/>
          <p:cNvSpPr/>
          <p:nvPr/>
        </p:nvSpPr>
        <p:spPr>
          <a:xfrm>
            <a:off x="2069594" y="6106215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0221" name="직선 화살표 연결선 50220"/>
          <p:cNvCxnSpPr/>
          <p:nvPr/>
        </p:nvCxnSpPr>
        <p:spPr>
          <a:xfrm flipH="1">
            <a:off x="1564974" y="155246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0222" name="TextBox 50221"/>
          <p:cNvSpPr txBox="1"/>
          <p:nvPr/>
        </p:nvSpPr>
        <p:spPr>
          <a:xfrm>
            <a:off x="721347" y="1274918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0223" name="직선 화살표 연결선 50222"/>
          <p:cNvCxnSpPr/>
          <p:nvPr/>
        </p:nvCxnSpPr>
        <p:spPr>
          <a:xfrm flipH="1">
            <a:off x="1564974" y="3978613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0224" name="TextBox 50223"/>
          <p:cNvSpPr txBox="1"/>
          <p:nvPr/>
        </p:nvSpPr>
        <p:spPr>
          <a:xfrm>
            <a:off x="445419" y="3724879"/>
            <a:ext cx="1255902" cy="511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0225" name="직선 화살표 연결선 50224"/>
          <p:cNvCxnSpPr/>
          <p:nvPr/>
        </p:nvCxnSpPr>
        <p:spPr>
          <a:xfrm flipH="1">
            <a:off x="1564974" y="6431753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0226" name="TextBox 50225"/>
          <p:cNvSpPr txBox="1"/>
          <p:nvPr/>
        </p:nvSpPr>
        <p:spPr>
          <a:xfrm>
            <a:off x="627773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4126626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표 51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877190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전통시장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31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전통시장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함안군의 전통시장들에 대해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모아놓았다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시장이 다양하지않아 따로따로 짜기보다는 한눈에 들어 올 수 있도록 짜놓았다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자세히보기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시장에 대해 더 자세한 정보를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볼 수 있도록 따로 버튼을 추가해놓았다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전통시장 별로 겹치지 않게끔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Div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태그를 활용하여 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작성해준다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자세히 보기 시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이동할 해당 페이지를 짜주고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개발자에게 해당페이지에서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알맞게 로딩되게끔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서블릿을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요청한다</a:t>
                      </a:r>
                      <a:endParaRPr kumimoji="1" lang="en-US" altLang="ko-KR" sz="900" b="0" i="0" u="none" baseline="0" dirty="0" smtClean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요청사항에 맞게끔 알맞은 페이지에 연결해준다</a:t>
                      </a: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1236" name="그림 51235"/>
          <p:cNvPicPr>
            <a:picLocks noChangeAspect="1"/>
          </p:cNvPicPr>
          <p:nvPr/>
        </p:nvPicPr>
        <p:blipFill rotWithShape="1">
          <a:blip r:embed="rId2">
            <a:lum/>
          </a:blip>
          <a:srcRect l="10960" r="10960" b="4120"/>
          <a:stretch>
            <a:fillRect/>
          </a:stretch>
        </p:blipFill>
        <p:spPr>
          <a:xfrm>
            <a:off x="2592515" y="756407"/>
            <a:ext cx="3499752" cy="60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51237" name="직사각형 4"/>
          <p:cNvSpPr/>
          <p:nvPr/>
        </p:nvSpPr>
        <p:spPr>
          <a:xfrm>
            <a:off x="2592984" y="762880"/>
            <a:ext cx="3500368" cy="14385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8" name="직사각형 5"/>
          <p:cNvSpPr/>
          <p:nvPr/>
        </p:nvSpPr>
        <p:spPr>
          <a:xfrm>
            <a:off x="2592984" y="2207753"/>
            <a:ext cx="3500368" cy="39174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9" name="직사각형 6"/>
          <p:cNvSpPr/>
          <p:nvPr/>
        </p:nvSpPr>
        <p:spPr>
          <a:xfrm>
            <a:off x="2581883" y="6125248"/>
            <a:ext cx="3511470" cy="6899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0" name="직사각형 7"/>
          <p:cNvSpPr/>
          <p:nvPr/>
        </p:nvSpPr>
        <p:spPr>
          <a:xfrm>
            <a:off x="2592984" y="75653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1" name="직사각형 8"/>
          <p:cNvSpPr/>
          <p:nvPr/>
        </p:nvSpPr>
        <p:spPr>
          <a:xfrm>
            <a:off x="2592984" y="220140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2" name="직사각형 9"/>
          <p:cNvSpPr/>
          <p:nvPr/>
        </p:nvSpPr>
        <p:spPr>
          <a:xfrm>
            <a:off x="3866567" y="3108619"/>
            <a:ext cx="453604" cy="18873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3" name="직사각형 10"/>
          <p:cNvSpPr/>
          <p:nvPr/>
        </p:nvSpPr>
        <p:spPr>
          <a:xfrm>
            <a:off x="3752373" y="2948430"/>
            <a:ext cx="229973" cy="2458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4" name="직사각형 11"/>
          <p:cNvSpPr/>
          <p:nvPr/>
        </p:nvSpPr>
        <p:spPr>
          <a:xfrm>
            <a:off x="2592984" y="610304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1245" name="직선 화살표 연결선 51244"/>
          <p:cNvCxnSpPr/>
          <p:nvPr/>
        </p:nvCxnSpPr>
        <p:spPr>
          <a:xfrm flipH="1">
            <a:off x="2077127" y="150645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1246" name="TextBox 51245"/>
          <p:cNvSpPr txBox="1"/>
          <p:nvPr/>
        </p:nvSpPr>
        <p:spPr>
          <a:xfrm>
            <a:off x="1125706" y="1246366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1247" name="직선 화살표 연결선 51246"/>
          <p:cNvCxnSpPr/>
          <p:nvPr/>
        </p:nvCxnSpPr>
        <p:spPr>
          <a:xfrm flipH="1">
            <a:off x="2088225" y="3954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1248" name="TextBox 51247"/>
          <p:cNvSpPr txBox="1"/>
          <p:nvPr/>
        </p:nvSpPr>
        <p:spPr>
          <a:xfrm>
            <a:off x="859313" y="3693204"/>
            <a:ext cx="1255902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1249" name="직선 화살표 연결선 51248"/>
          <p:cNvCxnSpPr/>
          <p:nvPr/>
        </p:nvCxnSpPr>
        <p:spPr>
          <a:xfrm flipH="1">
            <a:off x="2088225" y="6488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1250" name="TextBox 51249"/>
          <p:cNvSpPr txBox="1"/>
          <p:nvPr/>
        </p:nvSpPr>
        <p:spPr>
          <a:xfrm>
            <a:off x="1176453" y="6208187"/>
            <a:ext cx="892755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1313943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표 52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01186"/>
              </p:ext>
            </p:extLst>
          </p:nvPr>
        </p:nvGraphicFramePr>
        <p:xfrm>
          <a:off x="382013" y="0"/>
          <a:ext cx="9134030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전통시장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32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전통시장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자세히보기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시장에 대해 더 자세히 볼 수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시장의 전경들을 올려놓았고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이용하려는 사람들의 편의성을 고려하여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운영 일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시장 주소 등을 넣어놨다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다시 전통시장목록 으로 돌아가는 버튼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시장글에 왔을시 한눈에 보기쉽게끔 화면페이지를 구성해주고 아래 지도를 넣을수 있는 영역을 추가해 개발자에게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요청한다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요구사항에따라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지도</a:t>
                      </a:r>
                      <a:r>
                        <a:rPr kumimoji="1" lang="en-US" altLang="ko-KR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연결해준다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2260" name="그림 52259"/>
          <p:cNvPicPr>
            <a:picLocks noChangeAspect="1"/>
          </p:cNvPicPr>
          <p:nvPr/>
        </p:nvPicPr>
        <p:blipFill rotWithShape="1">
          <a:blip r:embed="rId2">
            <a:lum/>
          </a:blip>
          <a:srcRect l="18050" t="4370" r="18050" b="8040"/>
          <a:stretch>
            <a:fillRect/>
          </a:stretch>
        </p:blipFill>
        <p:spPr>
          <a:xfrm>
            <a:off x="2551304" y="819813"/>
            <a:ext cx="2814669" cy="6013119"/>
          </a:xfrm>
          <a:prstGeom prst="rect">
            <a:avLst/>
          </a:prstGeom>
          <a:noFill/>
          <a:ln>
            <a:noFill/>
          </a:ln>
        </p:spPr>
      </p:pic>
      <p:sp>
        <p:nvSpPr>
          <p:cNvPr id="52261" name="직사각형 5"/>
          <p:cNvSpPr/>
          <p:nvPr/>
        </p:nvSpPr>
        <p:spPr>
          <a:xfrm>
            <a:off x="2592984" y="762880"/>
            <a:ext cx="2815203" cy="11831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2" name="직사각형 6"/>
          <p:cNvSpPr/>
          <p:nvPr/>
        </p:nvSpPr>
        <p:spPr>
          <a:xfrm>
            <a:off x="2592984" y="1946059"/>
            <a:ext cx="2815203" cy="43266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3" name="직사각형 7"/>
          <p:cNvSpPr/>
          <p:nvPr/>
        </p:nvSpPr>
        <p:spPr>
          <a:xfrm>
            <a:off x="2581883" y="6272749"/>
            <a:ext cx="2824719" cy="54242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4" name="직사각형 8"/>
          <p:cNvSpPr/>
          <p:nvPr/>
        </p:nvSpPr>
        <p:spPr>
          <a:xfrm>
            <a:off x="2592984" y="75653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5" name="직사각형 9"/>
          <p:cNvSpPr/>
          <p:nvPr/>
        </p:nvSpPr>
        <p:spPr>
          <a:xfrm>
            <a:off x="2592984" y="193495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6" name="직사각형 10"/>
          <p:cNvSpPr/>
          <p:nvPr/>
        </p:nvSpPr>
        <p:spPr>
          <a:xfrm>
            <a:off x="4913347" y="6020570"/>
            <a:ext cx="453604" cy="18873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7" name="직사각형 11"/>
          <p:cNvSpPr/>
          <p:nvPr/>
        </p:nvSpPr>
        <p:spPr>
          <a:xfrm>
            <a:off x="4799153" y="5860381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8" name="직사각형 12"/>
          <p:cNvSpPr/>
          <p:nvPr/>
        </p:nvSpPr>
        <p:spPr>
          <a:xfrm>
            <a:off x="2581883" y="6245786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2269" name="직선 화살표 연결선 52268"/>
          <p:cNvCxnSpPr/>
          <p:nvPr/>
        </p:nvCxnSpPr>
        <p:spPr>
          <a:xfrm flipH="1">
            <a:off x="2077127" y="150645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2270" name="TextBox 52269"/>
          <p:cNvSpPr txBox="1"/>
          <p:nvPr/>
        </p:nvSpPr>
        <p:spPr>
          <a:xfrm>
            <a:off x="1125706" y="1246366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2271" name="직선 화살표 연결선 52270"/>
          <p:cNvCxnSpPr/>
          <p:nvPr/>
        </p:nvCxnSpPr>
        <p:spPr>
          <a:xfrm flipH="1">
            <a:off x="2088225" y="3954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2272" name="TextBox 52271"/>
          <p:cNvSpPr txBox="1"/>
          <p:nvPr/>
        </p:nvSpPr>
        <p:spPr>
          <a:xfrm>
            <a:off x="859313" y="3693204"/>
            <a:ext cx="1255902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2273" name="직선 화살표 연결선 52272"/>
          <p:cNvCxnSpPr/>
          <p:nvPr/>
        </p:nvCxnSpPr>
        <p:spPr>
          <a:xfrm flipH="1">
            <a:off x="2088225" y="6488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2274" name="TextBox 52273"/>
          <p:cNvSpPr txBox="1"/>
          <p:nvPr/>
        </p:nvSpPr>
        <p:spPr>
          <a:xfrm>
            <a:off x="1176453" y="6208187"/>
            <a:ext cx="892755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20304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표 532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132332"/>
              </p:ext>
            </p:extLst>
          </p:nvPr>
        </p:nvGraphicFramePr>
        <p:xfrm>
          <a:off x="382013" y="0"/>
          <a:ext cx="9134029" cy="6873404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33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950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함안의 음식점들을 소개하는페이지 이고 가독성이 좋도록 페이지를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5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개씩 분류 했으며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아래쪽에 지도를 넣어 대략적인 음식점 위치들이 나타난다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길 찾기 버튼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주소가 지도에 표시되는 버튼이다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관리자로 로그인 했을경우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정보를 수정 또는 삭제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신규등록을 할수 있게 해놓았다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1816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음식점페이지들을 보기 쉽게끔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페이지별로 나뉘어지게 하고 기능은 개발자에게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수정과 삭제 신규등록 버튼을 추가하고 관리자로 로그인시에만 보일수 있도록 개발자에게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 버튼을 넣고 길찾기 버튼을 눌렀을시 새로운 팝업창에 표시되도록 개발자에게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하단에 지도영역을 만들고 그영역에 지도가 표시될수 있도록 개발자에게 요청한다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0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요구사항에따라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관리자 로그인 확인을 해주고 관리자라면 수정 삭제 신규등록 을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할수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눌렀을시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팝업창이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뜨는거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외에도 하면 화단에 지도</a:t>
                      </a:r>
                      <a:r>
                        <a:rPr kumimoji="1" lang="en-US" altLang="ko-KR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활용하여 지도가 나타나도록 연결해준다</a:t>
                      </a:r>
                      <a:endParaRPr kumimoji="1" lang="en-US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3284" name="그림 53283"/>
          <p:cNvPicPr>
            <a:picLocks noChangeAspect="1"/>
          </p:cNvPicPr>
          <p:nvPr/>
        </p:nvPicPr>
        <p:blipFill rotWithShape="1">
          <a:blip r:embed="rId2">
            <a:lum/>
          </a:blip>
          <a:srcRect l="15110" t="3800" r="18530" b="140"/>
          <a:stretch>
            <a:fillRect/>
          </a:stretch>
        </p:blipFill>
        <p:spPr>
          <a:xfrm>
            <a:off x="2589336" y="756407"/>
            <a:ext cx="2706873" cy="6036931"/>
          </a:xfrm>
          <a:prstGeom prst="rect">
            <a:avLst/>
          </a:prstGeom>
          <a:noFill/>
          <a:ln>
            <a:noFill/>
          </a:ln>
        </p:spPr>
      </p:pic>
      <p:sp>
        <p:nvSpPr>
          <p:cNvPr id="53285" name="직사각형 6"/>
          <p:cNvSpPr/>
          <p:nvPr/>
        </p:nvSpPr>
        <p:spPr>
          <a:xfrm>
            <a:off x="2592984" y="762880"/>
            <a:ext cx="2815203" cy="74384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86" name="TextBox 53285"/>
          <p:cNvSpPr txBox="1"/>
          <p:nvPr/>
        </p:nvSpPr>
        <p:spPr>
          <a:xfrm>
            <a:off x="2584596" y="1509637"/>
            <a:ext cx="2821026" cy="5020431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3287" name="TextBox 53286"/>
          <p:cNvSpPr txBox="1"/>
          <p:nvPr/>
        </p:nvSpPr>
        <p:spPr>
          <a:xfrm>
            <a:off x="2581418" y="6530068"/>
            <a:ext cx="2824205" cy="283848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3288" name="직사각형 9"/>
          <p:cNvSpPr/>
          <p:nvPr/>
        </p:nvSpPr>
        <p:spPr>
          <a:xfrm>
            <a:off x="2592984" y="75653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89" name="직사각형 10"/>
          <p:cNvSpPr/>
          <p:nvPr/>
        </p:nvSpPr>
        <p:spPr>
          <a:xfrm>
            <a:off x="2592984" y="1519417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90" name="직사각형 11"/>
          <p:cNvSpPr/>
          <p:nvPr/>
        </p:nvSpPr>
        <p:spPr>
          <a:xfrm>
            <a:off x="4799153" y="1865761"/>
            <a:ext cx="325972" cy="33581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91" name="직사각형 12"/>
          <p:cNvSpPr/>
          <p:nvPr/>
        </p:nvSpPr>
        <p:spPr>
          <a:xfrm>
            <a:off x="4648479" y="1687996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92" name="직사각형 13"/>
          <p:cNvSpPr/>
          <p:nvPr/>
        </p:nvSpPr>
        <p:spPr>
          <a:xfrm>
            <a:off x="3458252" y="196013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3293" name="직선 화살표 연결선 53292"/>
          <p:cNvCxnSpPr/>
          <p:nvPr/>
        </p:nvCxnSpPr>
        <p:spPr>
          <a:xfrm flipH="1">
            <a:off x="2081923" y="1132213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3294" name="TextBox 53293"/>
          <p:cNvSpPr txBox="1"/>
          <p:nvPr/>
        </p:nvSpPr>
        <p:spPr>
          <a:xfrm>
            <a:off x="1128885" y="897550"/>
            <a:ext cx="940323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3295" name="직선 화살표 연결선 53294"/>
          <p:cNvCxnSpPr/>
          <p:nvPr/>
        </p:nvCxnSpPr>
        <p:spPr>
          <a:xfrm flipH="1">
            <a:off x="2088225" y="3954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3296" name="TextBox 53295"/>
          <p:cNvSpPr txBox="1"/>
          <p:nvPr/>
        </p:nvSpPr>
        <p:spPr>
          <a:xfrm>
            <a:off x="859313" y="3693204"/>
            <a:ext cx="1255902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3297" name="직선 화살표 연결선 53296"/>
          <p:cNvCxnSpPr/>
          <p:nvPr/>
        </p:nvCxnSpPr>
        <p:spPr>
          <a:xfrm flipH="1">
            <a:off x="2078744" y="665219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3298" name="TextBox 53297"/>
          <p:cNvSpPr txBox="1"/>
          <p:nvPr/>
        </p:nvSpPr>
        <p:spPr>
          <a:xfrm>
            <a:off x="1176453" y="6325519"/>
            <a:ext cx="892755" cy="511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  <p:sp>
        <p:nvSpPr>
          <p:cNvPr id="53299" name="직사각형 20"/>
          <p:cNvSpPr/>
          <p:nvPr/>
        </p:nvSpPr>
        <p:spPr>
          <a:xfrm>
            <a:off x="3611303" y="2079543"/>
            <a:ext cx="325972" cy="24371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300" name="직사각형 21"/>
          <p:cNvSpPr/>
          <p:nvPr/>
        </p:nvSpPr>
        <p:spPr>
          <a:xfrm>
            <a:off x="2595264" y="6527739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745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표 542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304649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34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길찾기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 페이지에서 길찾기를 눌렀을때 나타나는 팝업창 이다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개발자에게 요청한다</a:t>
                      </a: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다음주소</a:t>
                      </a:r>
                      <a:r>
                        <a:rPr kumimoji="1" lang="en-US" altLang="ko-KR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</a:t>
                      </a:r>
                      <a:r>
                        <a:rPr kumimoji="1" lang="ko-KR" altLang="en-US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활용한다</a:t>
                      </a: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4308" name="그림 54307"/>
          <p:cNvPicPr>
            <a:picLocks noChangeAspect="1"/>
          </p:cNvPicPr>
          <p:nvPr/>
        </p:nvPicPr>
        <p:blipFill rotWithShape="1">
          <a:blip r:embed="rId2">
            <a:lum/>
          </a:blip>
          <a:srcRect l="-420" t="25890" r="420" b="35240"/>
          <a:stretch>
            <a:fillRect/>
          </a:stretch>
        </p:blipFill>
        <p:spPr>
          <a:xfrm>
            <a:off x="724527" y="1557205"/>
            <a:ext cx="6139986" cy="3718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174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표 552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41290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수정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 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35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수정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관리자로 로그인 후 수정버튼을 눌렀을때 나타나는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정보 및 첨부파일을 수정할수 있으며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수정버튼을 누르면 해당 정보가 저장되고 취소버튼을 누르면 다시 되돌아간다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수정페이지 구현하되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관리자가 누구든 수정하기 간편하도록 최대한 심플하게 구성해주고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주의사항을 적어준다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5332" name="그림 55331"/>
          <p:cNvPicPr>
            <a:picLocks noChangeAspect="1"/>
          </p:cNvPicPr>
          <p:nvPr/>
        </p:nvPicPr>
        <p:blipFill rotWithShape="1">
          <a:blip r:embed="rId2">
            <a:lum/>
          </a:blip>
          <a:srcRect l="-1080" t="14350" r="1080" b="18940"/>
          <a:stretch>
            <a:fillRect/>
          </a:stretch>
        </p:blipFill>
        <p:spPr>
          <a:xfrm>
            <a:off x="2066030" y="830910"/>
            <a:ext cx="5507267" cy="5724530"/>
          </a:xfrm>
          <a:prstGeom prst="rect">
            <a:avLst/>
          </a:prstGeom>
          <a:noFill/>
          <a:ln>
            <a:noFill/>
          </a:ln>
        </p:spPr>
      </p:pic>
      <p:sp>
        <p:nvSpPr>
          <p:cNvPr id="55333" name="직사각형 5"/>
          <p:cNvSpPr/>
          <p:nvPr/>
        </p:nvSpPr>
        <p:spPr>
          <a:xfrm>
            <a:off x="2232162" y="800945"/>
            <a:ext cx="5276996" cy="12973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4" name="직사각형 6"/>
          <p:cNvSpPr/>
          <p:nvPr/>
        </p:nvSpPr>
        <p:spPr>
          <a:xfrm>
            <a:off x="2232162" y="2098317"/>
            <a:ext cx="5276996" cy="37953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5" name="TextBox 55334"/>
          <p:cNvSpPr txBox="1"/>
          <p:nvPr/>
        </p:nvSpPr>
        <p:spPr>
          <a:xfrm>
            <a:off x="2230985" y="5905323"/>
            <a:ext cx="5277344" cy="678670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5336" name="직사각형 8"/>
          <p:cNvSpPr/>
          <p:nvPr/>
        </p:nvSpPr>
        <p:spPr>
          <a:xfrm>
            <a:off x="2232162" y="80329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7" name="직사각형 9"/>
          <p:cNvSpPr/>
          <p:nvPr/>
        </p:nvSpPr>
        <p:spPr>
          <a:xfrm>
            <a:off x="2232162" y="2118934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8" name="직사각형 11"/>
          <p:cNvSpPr/>
          <p:nvPr/>
        </p:nvSpPr>
        <p:spPr>
          <a:xfrm>
            <a:off x="2250185" y="5921406"/>
            <a:ext cx="193927" cy="2044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5339" name="직선 화살표 연결선 55338"/>
          <p:cNvCxnSpPr/>
          <p:nvPr/>
        </p:nvCxnSpPr>
        <p:spPr>
          <a:xfrm flipH="1">
            <a:off x="1726695" y="144935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5340" name="TextBox 55339"/>
          <p:cNvSpPr txBox="1"/>
          <p:nvPr/>
        </p:nvSpPr>
        <p:spPr>
          <a:xfrm>
            <a:off x="434320" y="1187700"/>
            <a:ext cx="940324" cy="521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5341" name="직선 화살표 연결선 55340"/>
          <p:cNvCxnSpPr/>
          <p:nvPr/>
        </p:nvCxnSpPr>
        <p:spPr>
          <a:xfrm flipH="1">
            <a:off x="1726695" y="399450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5342" name="TextBox 55341"/>
          <p:cNvSpPr txBox="1"/>
          <p:nvPr/>
        </p:nvSpPr>
        <p:spPr>
          <a:xfrm>
            <a:off x="453337" y="3693204"/>
            <a:ext cx="1255903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5343" name="직선 화살표 연결선 55342"/>
          <p:cNvCxnSpPr/>
          <p:nvPr/>
        </p:nvCxnSpPr>
        <p:spPr>
          <a:xfrm flipH="1">
            <a:off x="1726695" y="638892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5344" name="TextBox 55343"/>
          <p:cNvSpPr txBox="1"/>
          <p:nvPr/>
        </p:nvSpPr>
        <p:spPr>
          <a:xfrm>
            <a:off x="504084" y="6033752"/>
            <a:ext cx="892756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3951946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표 563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956053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신규등록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 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36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신규등록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관리자로 로그인 후 신규등록 버튼을 눌렀을 때 나타나는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정보 및 첨부파일을 등록 할 수 있으며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등록 버튼을 누르면 해당 정보가 등록되고 취소버튼을 누르면 다시 되돌아간다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신규등록을 구현하되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관리자가 누구든 등록하기 간편하도록 최대한 심플하게 구성해주고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주의사항을 적어준다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등록시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그 데이터를 받아 </a:t>
                      </a:r>
                      <a:r>
                        <a:rPr kumimoji="1" lang="en-US" altLang="ko-KR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전송시켜준다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6356" name="그림 56355"/>
          <p:cNvPicPr>
            <a:picLocks noChangeAspect="1"/>
          </p:cNvPicPr>
          <p:nvPr/>
        </p:nvPicPr>
        <p:blipFill rotWithShape="1">
          <a:blip r:embed="rId2">
            <a:lum/>
          </a:blip>
          <a:srcRect t="10300" b="15710"/>
          <a:stretch>
            <a:fillRect/>
          </a:stretch>
        </p:blipFill>
        <p:spPr>
          <a:xfrm>
            <a:off x="2269017" y="800797"/>
            <a:ext cx="5201224" cy="5998842"/>
          </a:xfrm>
          <a:prstGeom prst="rect">
            <a:avLst/>
          </a:prstGeom>
          <a:noFill/>
          <a:ln>
            <a:noFill/>
          </a:ln>
        </p:spPr>
      </p:pic>
      <p:sp>
        <p:nvSpPr>
          <p:cNvPr id="56357" name="직사각형 5"/>
          <p:cNvSpPr/>
          <p:nvPr/>
        </p:nvSpPr>
        <p:spPr>
          <a:xfrm>
            <a:off x="2232162" y="800945"/>
            <a:ext cx="5276996" cy="154944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58" name="직사각형 6"/>
          <p:cNvSpPr/>
          <p:nvPr/>
        </p:nvSpPr>
        <p:spPr>
          <a:xfrm>
            <a:off x="2232162" y="2363181"/>
            <a:ext cx="5276996" cy="353047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59" name="TextBox 56358"/>
          <p:cNvSpPr txBox="1"/>
          <p:nvPr/>
        </p:nvSpPr>
        <p:spPr>
          <a:xfrm>
            <a:off x="2230985" y="5905323"/>
            <a:ext cx="5277344" cy="678670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6360" name="직사각형 8"/>
          <p:cNvSpPr/>
          <p:nvPr/>
        </p:nvSpPr>
        <p:spPr>
          <a:xfrm>
            <a:off x="2232162" y="80329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61" name="직사각형 9"/>
          <p:cNvSpPr/>
          <p:nvPr/>
        </p:nvSpPr>
        <p:spPr>
          <a:xfrm>
            <a:off x="2250185" y="2364691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62" name="직사각형 11"/>
          <p:cNvSpPr/>
          <p:nvPr/>
        </p:nvSpPr>
        <p:spPr>
          <a:xfrm>
            <a:off x="2250185" y="5921406"/>
            <a:ext cx="193927" cy="2044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6363" name="직선 화살표 연결선 56362"/>
          <p:cNvCxnSpPr/>
          <p:nvPr/>
        </p:nvCxnSpPr>
        <p:spPr>
          <a:xfrm flipH="1">
            <a:off x="1726695" y="144935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6364" name="TextBox 56363"/>
          <p:cNvSpPr txBox="1"/>
          <p:nvPr/>
        </p:nvSpPr>
        <p:spPr>
          <a:xfrm>
            <a:off x="434320" y="1187700"/>
            <a:ext cx="940324" cy="521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6365" name="직선 화살표 연결선 56364"/>
          <p:cNvCxnSpPr/>
          <p:nvPr/>
        </p:nvCxnSpPr>
        <p:spPr>
          <a:xfrm flipH="1">
            <a:off x="1726695" y="399450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6366" name="TextBox 56365"/>
          <p:cNvSpPr txBox="1"/>
          <p:nvPr/>
        </p:nvSpPr>
        <p:spPr>
          <a:xfrm>
            <a:off x="453337" y="3693204"/>
            <a:ext cx="1255903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6367" name="직선 화살표 연결선 56366"/>
          <p:cNvCxnSpPr/>
          <p:nvPr/>
        </p:nvCxnSpPr>
        <p:spPr>
          <a:xfrm flipH="1">
            <a:off x="1726695" y="638892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6368" name="TextBox 56367"/>
          <p:cNvSpPr txBox="1"/>
          <p:nvPr/>
        </p:nvSpPr>
        <p:spPr>
          <a:xfrm>
            <a:off x="504084" y="6033752"/>
            <a:ext cx="892756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617768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제목 1"/>
          <p:cNvSpPr>
            <a:spLocks noGrp="1"/>
          </p:cNvSpPr>
          <p:nvPr>
            <p:ph type="title"/>
          </p:nvPr>
        </p:nvSpPr>
        <p:spPr>
          <a:xfrm>
            <a:off x="493650" y="2488735"/>
            <a:ext cx="8912160" cy="94437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굴림"/>
              </a:rPr>
              <a:t>프로토타입</a:t>
            </a:r>
            <a:endParaRPr kumimoji="1" lang="ko-KR" altLang="en-US" sz="4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2256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to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0088" y="0"/>
            <a:ext cx="5957887" cy="685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제목 1"/>
          <p:cNvSpPr>
            <a:spLocks noGrp="1"/>
          </p:cNvSpPr>
          <p:nvPr>
            <p:ph type="title"/>
          </p:nvPr>
        </p:nvSpPr>
        <p:spPr>
          <a:xfrm>
            <a:off x="480923" y="0"/>
            <a:ext cx="8910598" cy="113962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 dirty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돋움"/>
              </a:rPr>
              <a:t>사용자 시나리오</a:t>
            </a:r>
            <a:endParaRPr kumimoji="1" lang="ko-KR" altLang="en-US" sz="4400" b="0" i="0" u="none" dirty="0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돋움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0" y="1264403"/>
            <a:ext cx="9897842" cy="5440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사용자그룹: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휴가 계획을 세우고 있는 직장인 A는 마땅한 곳이 떠오르지 않아 문화관광 사이트를 통해 휴가지를 정하려고 한다.  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시놉시스: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휴가 기간이 짧기 때문에 해외여행은 피하고, 국내에서 가 보지 않았던 곳으로 여행을 가려고 한다. 도심보다는 자연 친화적인 곳을 선호하며, 3박 정도 머무를 수 있는 숙박시설에 대한 안내와 여행 중 식사를 해결할 수 있는 음식점 정보가 필요하다. 또한 지역을 대표하는 축제, 문화재를 사전에 둘러보고 싶으며, 여행을 다녀온 후 사진으로 후기를 남길 수 있으면 좋겠다.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사용자 니즈: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문화관광 사이트에 제공된 정보를 탐색하여 여행지를 선정하고 싶다.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사용자 불만사항: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컴퓨터를 통해 보는 것으로는 한계가 있고 직접 방문해 볼 시간은 없다. 문화재와 행사 일정에 대한 자세한 정보를 얻고 싶다. 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300" b="1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300" b="1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대안: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 해당 지역의 정보 제공을 위해 관광안내 책자를 제공하며, 문화관광 기타 불만 의견은 고객 민원 게시판을 통해 접수하고 해당 문제점을 개선한다.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서비스 구성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1. 숙박시설 안내와 음식점 정보 제공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2. 축제행사와 문화재 정보가 담긴 관광안내 책자 제공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3. 여행 갤러리 게시판을 운영하여 여행 후기를 남길 수 있도록 서비스 제공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감성 요소: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낯선 지역 여행 중 생길 수 있는 시행착오를 줄여 안정감을 얻고, 소장 가능한 관광안내 책자와 여행 갤러리 게시판을 이용함으로써 추억을 쌓는다.</a:t>
            </a:r>
            <a:endParaRPr kumimoji="1" lang="ko-KR" altLang="en-US" sz="13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38756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제목 1"/>
          <p:cNvSpPr>
            <a:spLocks noGrp="1"/>
          </p:cNvSpPr>
          <p:nvPr>
            <p:ph type="title"/>
          </p:nvPr>
        </p:nvSpPr>
        <p:spPr>
          <a:xfrm>
            <a:off x="480923" y="0"/>
            <a:ext cx="8910598" cy="113962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돋움"/>
              </a:rPr>
              <a:t>usecase</a:t>
            </a:r>
          </a:p>
        </p:txBody>
      </p:sp>
      <p:pic>
        <p:nvPicPr>
          <p:cNvPr id="13318" name="그림 133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74343"/>
            <a:ext cx="9897870" cy="5876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504084" y="155419"/>
            <a:ext cx="8905525" cy="943502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400" b="0" i="0" u="none" baseline="0" dirty="0">
                <a:solidFill>
                  <a:schemeClr val="tx2"/>
                </a:solidFill>
                <a:latin typeface="굴림"/>
                <a:ea typeface="굴림"/>
              </a:rPr>
              <a:t>UI </a:t>
            </a:r>
            <a:r>
              <a:rPr kumimoji="1" lang="en-US" altLang="ko-KR" sz="4400" b="0" i="0" u="none" baseline="0" dirty="0" err="1">
                <a:solidFill>
                  <a:schemeClr val="tx2"/>
                </a:solidFill>
                <a:latin typeface="굴림"/>
                <a:ea typeface="굴림"/>
              </a:rPr>
              <a:t>프로세스</a:t>
            </a:r>
            <a:endParaRPr kumimoji="1" lang="en-US" altLang="ko-KR" sz="4400" b="0" i="0" u="none" baseline="0" dirty="0">
              <a:solidFill>
                <a:schemeClr val="tx2"/>
              </a:solidFill>
              <a:latin typeface="굴림"/>
              <a:ea typeface="굴림"/>
            </a:endParaRPr>
          </a:p>
        </p:txBody>
      </p:sp>
      <p:sp>
        <p:nvSpPr>
          <p:cNvPr id="33795" name="TextBox 33794"/>
          <p:cNvSpPr txBox="1"/>
          <p:nvPr/>
        </p:nvSpPr>
        <p:spPr>
          <a:xfrm>
            <a:off x="504083" y="1098921"/>
            <a:ext cx="8905525" cy="2683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u="none" baseline="0" dirty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로그인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 dirty="0">
              <a:solidFill>
                <a:srgbClr val="333333">
                  <a:alpha val="100000"/>
                </a:srgbClr>
              </a:solidFill>
              <a:latin typeface="굴림"/>
              <a:ea typeface="굴림"/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메인 페이지에서 </a:t>
            </a:r>
            <a:r>
              <a:rPr kumimoji="1" lang="ko-KR" altLang="en-US" sz="1100" dirty="0" err="1">
                <a:solidFill>
                  <a:srgbClr val="333333">
                    <a:alpha val="100000"/>
                  </a:srgbClr>
                </a:solidFill>
              </a:rPr>
              <a:t>로그인을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 </a:t>
            </a:r>
            <a:r>
              <a:rPr kumimoji="1" lang="ko-KR" altLang="en-US" sz="1100" dirty="0" smtClean="0">
                <a:solidFill>
                  <a:srgbClr val="333333">
                    <a:alpha val="100000"/>
                  </a:srgbClr>
                </a:solidFill>
              </a:rPr>
              <a:t>누르면</a:t>
            </a:r>
            <a:r>
              <a:rPr kumimoji="1" lang="en-US" altLang="ko-KR" sz="1100" dirty="0" smtClean="0">
                <a:solidFill>
                  <a:srgbClr val="333333">
                    <a:alpha val="100000"/>
                  </a:srgbClr>
                </a:solidFill>
              </a:rPr>
              <a:t>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로그인 페이지로 </a:t>
            </a:r>
            <a:r>
              <a:rPr kumimoji="1" lang="ko-KR" altLang="en-US" sz="1100" dirty="0" smtClean="0">
                <a:solidFill>
                  <a:srgbClr val="333333">
                    <a:alpha val="100000"/>
                  </a:srgbClr>
                </a:solidFill>
              </a:rPr>
              <a:t>이동합니다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>
                  <a:alpha val="100000"/>
                </a:srgbClr>
              </a:solidFill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 err="1">
                <a:solidFill>
                  <a:srgbClr val="333333">
                    <a:alpha val="100000"/>
                  </a:srgbClr>
                </a:solidFill>
              </a:rPr>
              <a:t>로그인에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 성공하면 다시 </a:t>
            </a:r>
            <a:r>
              <a:rPr kumimoji="1" lang="ko-KR" altLang="en-US" sz="1100" dirty="0" smtClean="0">
                <a:solidFill>
                  <a:srgbClr val="333333">
                    <a:alpha val="100000"/>
                  </a:srgbClr>
                </a:solidFill>
              </a:rPr>
              <a:t>메인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페이지로 돌아옵니다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>
                  <a:alpha val="100000"/>
                </a:srgbClr>
              </a:solidFill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 smtClean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 err="1" smtClean="0">
                <a:solidFill>
                  <a:srgbClr val="333333">
                    <a:alpha val="100000"/>
                  </a:srgbClr>
                </a:solidFill>
              </a:rPr>
              <a:t>로그인이</a:t>
            </a:r>
            <a:r>
              <a:rPr kumimoji="1" lang="ko-KR" altLang="en-US" sz="1100" dirty="0" smtClean="0">
                <a:solidFill>
                  <a:srgbClr val="333333">
                    <a:alpha val="100000"/>
                  </a:srgbClr>
                </a:solidFill>
              </a:rPr>
              <a:t>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되어 있지 않은 상태에서 회원가입을  </a:t>
            </a:r>
            <a:r>
              <a:rPr kumimoji="1" lang="ko-KR" altLang="en-US" sz="1100" dirty="0" smtClean="0">
                <a:solidFill>
                  <a:srgbClr val="333333">
                    <a:alpha val="100000"/>
                  </a:srgbClr>
                </a:solidFill>
              </a:rPr>
              <a:t>누르면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약관동의 페이지로 연결됩니다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>
                  <a:alpha val="100000"/>
                </a:srgbClr>
              </a:solidFill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모든 약관에 동의한 경우에만 다음 버튼을 눌러서 회원가입 폼 페이지로 이동할 수 있습니다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>
                  <a:alpha val="100000"/>
                </a:srgbClr>
              </a:solidFill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회원가입에 성공하면 로그인 페이지로 연결됩니다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dirty="0">
              <a:solidFill>
                <a:schemeClr val="tx1"/>
              </a:solidFill>
              <a:latin typeface="돋움"/>
              <a:ea typeface="굴림"/>
            </a:endParaRPr>
          </a:p>
        </p:txBody>
      </p:sp>
      <p:sp>
        <p:nvSpPr>
          <p:cNvPr id="33796" name="TextBox 33795"/>
          <p:cNvSpPr txBox="1"/>
          <p:nvPr/>
        </p:nvSpPr>
        <p:spPr>
          <a:xfrm>
            <a:off x="497356" y="3782653"/>
            <a:ext cx="8908287" cy="29269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u="none" baseline="0" dirty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공지사항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kumimoji="1" lang="en-US" altLang="ko-KR" sz="1200" b="0" i="0" u="none" baseline="0" dirty="0">
              <a:solidFill>
                <a:srgbClr val="333333">
                  <a:alpha val="100000"/>
                </a:srgbClr>
              </a:solidFill>
              <a:latin typeface="굴림"/>
              <a:ea typeface="굴림"/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메인화면에서 공지사항을 누르면 공지사항 목록 페이지로 이동합니다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100" dirty="0">
              <a:solidFill>
                <a:srgbClr val="333333">
                  <a:alpha val="100000"/>
                </a:srgbClr>
              </a:solidFill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공지사항 목록 페이지에서 특정 글의 제목을 누르면 해당 공지사항 자세히 보기 페이지로 이동합니다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>
                  <a:alpha val="100000"/>
                </a:srgbClr>
              </a:solidFill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관리자의 경우 공지사항 목록 페이지에서 글쓰기를 누르면 새로운 글을 등록할 수 있으며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,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등록에 성공하면 해당 글 자세히 보기 페이지로 이동합니다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>
                  <a:alpha val="100000"/>
                </a:srgbClr>
              </a:solidFill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관리자의 경우 해당 글 자세히 보기 페이지에서 수정하기를 누르면 수정 페이지로 이동할 수 있습니다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>
                  <a:alpha val="100000"/>
                </a:srgbClr>
              </a:solidFill>
            </a:endParaRPr>
          </a:p>
          <a:p>
            <a:pPr lvl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- </a:t>
            </a:r>
            <a:r>
              <a:rPr kumimoji="1" lang="ko-KR" altLang="en-US" sz="1100" dirty="0">
                <a:solidFill>
                  <a:srgbClr val="333333">
                    <a:alpha val="100000"/>
                  </a:srgbClr>
                </a:solidFill>
              </a:rPr>
              <a:t>관리자의 경우 수정 페이지 또는 자세히 보기 페이지에서 특정 글 삭제를 할 수 있습니다</a:t>
            </a:r>
            <a:r>
              <a:rPr kumimoji="1" lang="en-US" altLang="ko-KR" sz="1100" dirty="0">
                <a:solidFill>
                  <a:srgbClr val="333333">
                    <a:alpha val="100000"/>
                  </a:srgbClr>
                </a:solidFill>
              </a:rPr>
              <a:t>.</a:t>
            </a:r>
            <a:endParaRPr kumimoji="1" lang="ko-KR" altLang="ko-KR" sz="1100" dirty="0">
              <a:solidFill>
                <a:srgbClr val="333333">
                  <a:alpha val="100000"/>
                </a:srgbClr>
              </a:solidFill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dirty="0">
              <a:solidFill>
                <a:schemeClr val="tx1"/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3355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표 348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367317"/>
              </p:ext>
            </p:extLst>
          </p:nvPr>
        </p:nvGraphicFramePr>
        <p:xfrm>
          <a:off x="382013" y="6357"/>
          <a:ext cx="9134029" cy="6833456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UI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프로세스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및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흐름</a:t>
                      </a:r>
                      <a:endParaRPr kumimoji="1" lang="en-US" altLang="ko-KR" sz="900" b="0" i="0" u="none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2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흐름 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151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 페이지에서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로그인을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en-US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누르면</a:t>
                      </a:r>
                      <a:r>
                        <a:rPr kumimoji="1" lang="en-US" altLang="ko-KR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페이지로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이동합니다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로그인에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성공하면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다시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페이지로 돌아옵니다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 dirty="0" err="1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로그인이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되어 있지 않은 상태에서 회원가입을  누르면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약관동의 페이지로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연결됩니다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모든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약관에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동의한 경우에만 다음 버튼을 눌러서 회원가입 폼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페이지로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이동할 수 있습니다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회원가입에 성공하면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페이지로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연결됩니다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3" y="724731"/>
            <a:ext cx="7231314" cy="61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6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표 358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67459"/>
              </p:ext>
            </p:extLst>
          </p:nvPr>
        </p:nvGraphicFramePr>
        <p:xfrm>
          <a:off x="382013" y="0"/>
          <a:ext cx="9134029" cy="6833456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UI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프로세스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흐름</a:t>
                      </a:r>
                      <a:endParaRPr kumimoji="1" lang="en-US" altLang="ko-KR" sz="900" b="0" i="0" u="none" dirty="0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2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흐름 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151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메인화면에서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공지사항을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누르면 공지사항 목록 페이지로 이동합니다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 dirty="0" smtClean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-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공지사항 목록 페이지에서 특정 글의 제목을 누르면 해당 공지사항 자세히 보기 페이지로 이동합니다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관리자의 경우 공지사항 목록 페이지에서 글쓰기를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누르면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새로운 글을 등록할 수 있으며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등록에 성공하면 해당 글 자세히 보기 페이지로 이동합니다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관리자의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경우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글 자세히 보기 페이지에서 수정하기를 누르면 수정 페이지로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이동할 수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있습니다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관리자의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경우 수정 페이지 또는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 보기 페이지에서 특정 글 </a:t>
                      </a:r>
                      <a:r>
                        <a:rPr kumimoji="1" lang="ko-KR" altLang="en-US" sz="900" b="0" i="0" u="none" baseline="0" dirty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삭제를 할 수 </a:t>
                      </a:r>
                      <a:r>
                        <a:rPr kumimoji="1" lang="ko-KR" altLang="en-US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있습니다</a:t>
                      </a:r>
                      <a:r>
                        <a:rPr kumimoji="1" lang="en-US" altLang="ko-KR" sz="900" b="0" i="0" u="none" baseline="0" dirty="0" smtClean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.</a:t>
                      </a:r>
                      <a:endParaRPr kumimoji="1" lang="ko-KR" altLang="ko-KR" sz="900" b="0" i="0" u="none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3" y="724731"/>
            <a:ext cx="7231314" cy="61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36566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4027</Words>
  <Application>Microsoft Office PowerPoint</Application>
  <PresentationFormat>사용자 지정</PresentationFormat>
  <Paragraphs>1001</Paragraphs>
  <Slides>48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48</vt:i4>
      </vt:variant>
    </vt:vector>
  </HeadingPairs>
  <TitlesOfParts>
    <vt:vector size="61" baseType="lpstr">
      <vt:lpstr>HY견고딕</vt:lpstr>
      <vt:lpstr>굴림</vt:lpstr>
      <vt:lpstr>돋움</vt:lpstr>
      <vt:lpstr>돋움체</vt:lpstr>
      <vt:lpstr>맑은 고딕</vt:lpstr>
      <vt:lpstr>Arial</vt:lpstr>
      <vt:lpstr>Calibri</vt:lpstr>
      <vt:lpstr>Tahoma</vt:lpstr>
      <vt:lpstr>Trebuchet MS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사용자 시나리오</vt:lpstr>
      <vt:lpstr>usecase</vt:lpstr>
      <vt:lpstr>UI 프로세스</vt:lpstr>
      <vt:lpstr>PowerPoint 프레젠테이션</vt:lpstr>
      <vt:lpstr>PowerPoint 프레젠테이션</vt:lpstr>
      <vt:lpstr>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프로토타입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201-15</dc:creator>
  <cp:lastModifiedBy>201-19</cp:lastModifiedBy>
  <cp:revision>98</cp:revision>
  <dcterms:created xsi:type="dcterms:W3CDTF">2002-12-23T07:37:47Z</dcterms:created>
  <dcterms:modified xsi:type="dcterms:W3CDTF">2023-05-24T05:21:20Z</dcterms:modified>
  <cp:version>0906.0100.01</cp:version>
</cp:coreProperties>
</file>